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1.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80" r:id="rId4"/>
    <p:sldMasterId id="2147483711" r:id="rId5"/>
    <p:sldMasterId id="2147483757" r:id="rId6"/>
  </p:sldMasterIdLst>
  <p:notesMasterIdLst>
    <p:notesMasterId r:id="rId52"/>
  </p:notesMasterIdLst>
  <p:sldIdLst>
    <p:sldId id="2147471312" r:id="rId7"/>
    <p:sldId id="2147480926" r:id="rId8"/>
    <p:sldId id="2147479821" r:id="rId9"/>
    <p:sldId id="2147480902" r:id="rId10"/>
    <p:sldId id="2147479822" r:id="rId11"/>
    <p:sldId id="2147479796" r:id="rId12"/>
    <p:sldId id="2147480905" r:id="rId13"/>
    <p:sldId id="2147479698" r:id="rId14"/>
    <p:sldId id="2147480914" r:id="rId15"/>
    <p:sldId id="2147479792" r:id="rId16"/>
    <p:sldId id="269" r:id="rId17"/>
    <p:sldId id="2147479819" r:id="rId18"/>
    <p:sldId id="2147480911" r:id="rId19"/>
    <p:sldId id="2147480928" r:id="rId20"/>
    <p:sldId id="2147480896" r:id="rId21"/>
    <p:sldId id="2147480869" r:id="rId22"/>
    <p:sldId id="2147479802" r:id="rId23"/>
    <p:sldId id="2147479806" r:id="rId24"/>
    <p:sldId id="2147480918" r:id="rId25"/>
    <p:sldId id="2147479801" r:id="rId26"/>
    <p:sldId id="2147480903" r:id="rId27"/>
    <p:sldId id="2147480913" r:id="rId28"/>
    <p:sldId id="2147479805" r:id="rId29"/>
    <p:sldId id="2147480906" r:id="rId30"/>
    <p:sldId id="2147480907" r:id="rId31"/>
    <p:sldId id="2147480909" r:id="rId32"/>
    <p:sldId id="2147480924" r:id="rId33"/>
    <p:sldId id="2147480927" r:id="rId34"/>
    <p:sldId id="2147480929" r:id="rId35"/>
    <p:sldId id="2147480912" r:id="rId36"/>
    <p:sldId id="2147480910" r:id="rId37"/>
    <p:sldId id="2147480904" r:id="rId38"/>
    <p:sldId id="2147480919" r:id="rId39"/>
    <p:sldId id="2147480925" r:id="rId40"/>
    <p:sldId id="2147479817" r:id="rId41"/>
    <p:sldId id="2147479808" r:id="rId42"/>
    <p:sldId id="2147479809" r:id="rId43"/>
    <p:sldId id="2147479811" r:id="rId44"/>
    <p:sldId id="2147480920" r:id="rId45"/>
    <p:sldId id="2147480921" r:id="rId46"/>
    <p:sldId id="2147480922" r:id="rId47"/>
    <p:sldId id="2147480923" r:id="rId48"/>
    <p:sldId id="2147479687" r:id="rId49"/>
    <p:sldId id="2147479669" r:id="rId50"/>
    <p:sldId id="2147479818" r:id="rId51"/>
  </p:sldIdLst>
  <p:sldSz cx="12192000" cy="6858000"/>
  <p:notesSz cx="6858000" cy="9144000"/>
  <p:embeddedFontLst>
    <p:embeddedFont>
      <p:font typeface="LOREAL Essentielle" panose="020B0604020202020204" charset="0"/>
      <p:regular r:id="rId53"/>
      <p:bold r:id="rId54"/>
      <p:italic r:id="rId55"/>
      <p:boldItalic r:id="rId56"/>
    </p:embeddedFont>
    <p:embeddedFont>
      <p:font typeface="Segoe UI" panose="020B0502040204020203" pitchFamily="34" charset="0"/>
      <p:regular r:id="rId57"/>
      <p:bold r:id="rId58"/>
      <p:italic r:id="rId59"/>
      <p:boldItalic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uidelines" id="{34C529D1-21B1-4407-B372-28DDC95E21B1}">
          <p14:sldIdLst>
            <p14:sldId id="2147471312"/>
            <p14:sldId id="2147480926"/>
            <p14:sldId id="2147479821"/>
            <p14:sldId id="2147480902"/>
            <p14:sldId id="2147479822"/>
            <p14:sldId id="2147479796"/>
            <p14:sldId id="2147480905"/>
            <p14:sldId id="2147479698"/>
            <p14:sldId id="2147480914"/>
            <p14:sldId id="2147479792"/>
            <p14:sldId id="269"/>
            <p14:sldId id="2147479819"/>
            <p14:sldId id="2147480911"/>
            <p14:sldId id="2147480928"/>
            <p14:sldId id="2147480896"/>
            <p14:sldId id="2147480869"/>
            <p14:sldId id="2147479802"/>
            <p14:sldId id="2147479806"/>
            <p14:sldId id="2147480918"/>
            <p14:sldId id="2147479801"/>
            <p14:sldId id="2147480903"/>
            <p14:sldId id="2147480913"/>
            <p14:sldId id="2147479805"/>
            <p14:sldId id="2147480906"/>
            <p14:sldId id="2147480907"/>
            <p14:sldId id="2147480909"/>
            <p14:sldId id="2147480924"/>
            <p14:sldId id="2147480927"/>
            <p14:sldId id="2147480929"/>
            <p14:sldId id="2147480912"/>
            <p14:sldId id="2147480910"/>
            <p14:sldId id="2147480904"/>
            <p14:sldId id="2147480919"/>
            <p14:sldId id="2147480925"/>
            <p14:sldId id="2147479817"/>
            <p14:sldId id="2147479808"/>
            <p14:sldId id="2147479809"/>
            <p14:sldId id="2147479811"/>
            <p14:sldId id="2147480920"/>
            <p14:sldId id="2147480921"/>
            <p14:sldId id="2147480922"/>
            <p14:sldId id="2147480923"/>
          </p14:sldIdLst>
        </p14:section>
        <p14:section name="Product - Anthelios KA+" id="{CDE31AE5-919C-4E86-943F-F2C00FAF296F}">
          <p14:sldIdLst>
            <p14:sldId id="2147479687"/>
            <p14:sldId id="2147479669"/>
            <p14:sldId id="214747981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7A430F-7886-51F0-51C8-674A8FE1A555}" name="MEHTA Bobby" initials="MB" userId="S::bobby.mehta@loreal.com::9a6edabb-6023-48e8-8184-00c474171aee" providerId="AD"/>
  <p188:author id="{505A8888-4381-DB31-D355-C15134AB8A02}" name="MCGEE Aoife - HOBAN RECRUITMENT" initials="MAHR" userId="S::aoife.mcgee@loreal.com::782387dd-b521-41e4-88b0-4c107909fb79" providerId="AD"/>
  <p188:author id="{5D00CA9C-AD9F-57FB-8030-D954714ECE43}" name="McBRIDE Jemma" initials="MJ" userId="S::Jemma.McBRIDE@loreal.com::ebd8b69e-2c83-4413-a795-b8b348ef1e79" providerId="AD"/>
  <p188:author id="{0C249BB5-ADB0-817F-6A7B-53A266252838}" name="HART Charlotte" initials="HC" userId="S::charlotte.hart@loreal.com::789c1bf3-9dd9-464d-9d16-c1374abb0f67" providerId="AD"/>
  <p188:author id="{1A4134CA-CBBE-2668-F423-083616BCDD29}" name="McBRIDE Jemma" initials="MJ" userId="S::jemma.mcbride@loreal.com::ebd8b69e-2c83-4413-a795-b8b348ef1e79" providerId="AD"/>
  <p188:author id="{E7B6B9D4-26B3-D71E-DC36-7E4F20BAF179}" name="IMRAN Samira" initials="IS" userId="S::samira.imran@loreal.com::7785ea29-77ff-4fb5-9023-40517f598687" providerId="AD"/>
  <p188:author id="{367F17F6-90E7-2032-0EE4-317B148DDD56}" name="SIHARATH Monica" initials="SM" userId="S::monica.siharath@loreal.com::35da0119-45c9-4829-bc82-8e47960e30cf" providerId="AD"/>
  <p188:author id="{7246F5F7-71A9-6A9F-62FD-6F0CE24BDADC}" name="HINDMARSH Jodi" initials="HJ" userId="S::jodi.hindmarsh@loreal.com::3a1f9759-151d-47f0-b220-3dc5db44f6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00"/>
    <a:srgbClr val="FF7F00"/>
    <a:srgbClr val="009AD7"/>
    <a:srgbClr val="08B1F4"/>
    <a:srgbClr val="FD8520"/>
    <a:srgbClr val="660066"/>
    <a:srgbClr val="1B3162"/>
    <a:srgbClr val="F96D1C"/>
    <a:srgbClr val="F07D00"/>
    <a:srgbClr val="0097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1783" autoAdjust="0"/>
  </p:normalViewPr>
  <p:slideViewPr>
    <p:cSldViewPr snapToGrid="0">
      <p:cViewPr varScale="1">
        <p:scale>
          <a:sx n="102" d="100"/>
          <a:sy n="102" d="100"/>
        </p:scale>
        <p:origin x="952" y="176"/>
      </p:cViewPr>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font" Target="fonts/font3.fntdata"/><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7.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2.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5.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E64C2-6205-4477-9D4D-B098EC1A6B19}" type="datetimeFigureOut">
              <a:rPr lang="en-AU" smtClean="0"/>
              <a:t>28/08/2024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04C387-D76C-40A6-91B6-78ABE96D73A0}" type="slidenum">
              <a:rPr lang="en-AU" smtClean="0"/>
              <a:t>‹#›</a:t>
            </a:fld>
            <a:endParaRPr lang="en-AU"/>
          </a:p>
        </p:txBody>
      </p:sp>
    </p:spTree>
    <p:extLst>
      <p:ext uri="{BB962C8B-B14F-4D97-AF65-F5344CB8AC3E}">
        <p14:creationId xmlns:p14="http://schemas.microsoft.com/office/powerpoint/2010/main" val="1681273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dermnetnz.org/topics/smoking-and-its-effects-on-the-skin/" TargetMode="External"/><Relationship Id="rId7" Type="http://schemas.openxmlformats.org/officeDocument/2006/relationships/hyperlink" Target="https://www.dermnetnz.org/topics/viral-war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dermnetnz.org/topics/azathioprine-and-mercaptopurine/" TargetMode="External"/><Relationship Id="rId5" Type="http://schemas.openxmlformats.org/officeDocument/2006/relationships/hyperlink" Target="https://www.dermnetnz.org/topics/immunosuppressive-drugs/" TargetMode="External"/><Relationship Id="rId4" Type="http://schemas.openxmlformats.org/officeDocument/2006/relationships/hyperlink" Target="https://www.dermnetnz.org/topics/ageing-skin/"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oi.org/10.25251/skin.1.supp.117"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7DC41-C21B-486F-A60C-E2E39EA8E89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427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4E92E-EF46-4362-96CF-C4C8FE78A57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741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8309BD4-2975-4431-8902-4BC765ED9535}" type="slidenum">
              <a:rPr lang="en-AU" smtClean="0"/>
              <a:t>11</a:t>
            </a:fld>
            <a:endParaRPr lang="en-AU"/>
          </a:p>
        </p:txBody>
      </p:sp>
    </p:spTree>
    <p:extLst>
      <p:ext uri="{BB962C8B-B14F-4D97-AF65-F5344CB8AC3E}">
        <p14:creationId xmlns:p14="http://schemas.microsoft.com/office/powerpoint/2010/main" val="212433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044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164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763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pathways and factors involved in the </a:t>
            </a:r>
            <a:r>
              <a:rPr lang="en-US" dirty="0" err="1"/>
              <a:t>aetiology</a:t>
            </a:r>
            <a:r>
              <a:rPr lang="en-US" dirty="0"/>
              <a:t> of AK, however, the most important factor is DNA damage by short wavelength UVB</a:t>
            </a:r>
          </a:p>
          <a:p>
            <a:r>
              <a:rPr lang="en-US" dirty="0"/>
              <a:t>More than 90% of cases of SCC are associated with numerous DNA mutations in multiple somatic genes.  Mutations in the p53 </a:t>
            </a:r>
            <a:r>
              <a:rPr lang="en-US" dirty="0" err="1"/>
              <a:t>tumours</a:t>
            </a:r>
            <a:r>
              <a:rPr lang="en-US" dirty="0"/>
              <a:t> </a:t>
            </a:r>
            <a:r>
              <a:rPr lang="en-US" dirty="0" err="1"/>
              <a:t>uppressor</a:t>
            </a:r>
            <a:r>
              <a:rPr lang="en-US" dirty="0"/>
              <a:t> gene are caused by exposure to ultraviolet radiation (UV), especially UVB (known as signature 7). Other signature </a:t>
            </a:r>
            <a:r>
              <a:rPr lang="en-US" dirty="0" err="1"/>
              <a:t>mutationsrelate</a:t>
            </a:r>
            <a:r>
              <a:rPr lang="en-US" dirty="0"/>
              <a:t> to cigarette </a:t>
            </a:r>
            <a:r>
              <a:rPr lang="en-US" dirty="0">
                <a:hlinkClick r:id="rId3"/>
              </a:rPr>
              <a:t>smoking</a:t>
            </a:r>
            <a:r>
              <a:rPr lang="en-US" dirty="0"/>
              <a:t>, </a:t>
            </a:r>
            <a:r>
              <a:rPr lang="en-US" dirty="0">
                <a:hlinkClick r:id="rId4"/>
              </a:rPr>
              <a:t>ageing </a:t>
            </a:r>
            <a:r>
              <a:rPr lang="en-US" dirty="0"/>
              <a:t>and </a:t>
            </a:r>
            <a:r>
              <a:rPr lang="en-US" dirty="0">
                <a:hlinkClick r:id="rId5"/>
              </a:rPr>
              <a:t>immune suppression</a:t>
            </a:r>
            <a:r>
              <a:rPr lang="en-US" dirty="0"/>
              <a:t> (</a:t>
            </a:r>
            <a:r>
              <a:rPr lang="en-US" dirty="0" err="1"/>
              <a:t>eg</a:t>
            </a:r>
            <a:r>
              <a:rPr lang="en-US" dirty="0"/>
              <a:t>, to drugs such as </a:t>
            </a:r>
            <a:r>
              <a:rPr lang="en-US" dirty="0">
                <a:hlinkClick r:id="rId6"/>
              </a:rPr>
              <a:t>azathioprine</a:t>
            </a:r>
            <a:r>
              <a:rPr lang="en-US" dirty="0"/>
              <a:t>). Mutations in </a:t>
            </a:r>
            <a:r>
              <a:rPr lang="en-US" dirty="0" err="1"/>
              <a:t>signalling</a:t>
            </a:r>
            <a:r>
              <a:rPr lang="en-US" dirty="0"/>
              <a:t> pathways affect the epidermal growth factor receptor, RAS, Fyn, and p16INK4a </a:t>
            </a:r>
            <a:r>
              <a:rPr lang="en-US" dirty="0" err="1"/>
              <a:t>signalling</a:t>
            </a:r>
            <a:r>
              <a:rPr lang="en-US" dirty="0"/>
              <a:t>. </a:t>
            </a:r>
            <a:endParaRPr lang="en-US" dirty="0">
              <a:ea typeface="Calibri"/>
              <a:cs typeface="Calibri"/>
            </a:endParaRPr>
          </a:p>
          <a:p>
            <a:r>
              <a:rPr lang="en-US" dirty="0"/>
              <a:t>Beta-genus human papillomaviruses (</a:t>
            </a:r>
            <a:r>
              <a:rPr lang="en-US" dirty="0">
                <a:hlinkClick r:id="rId7"/>
              </a:rPr>
              <a:t>wart</a:t>
            </a:r>
            <a:r>
              <a:rPr lang="en-US" dirty="0"/>
              <a:t> virus) are thought to play a role in SCC arising in immune-suppressed populations. β-HPV and HPV subtypes 5, 8, 17, 20, 24, and 38 have also been associated with an increased risk of cutaneous SCC in immunocompetent individuals.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84A307F-838C-4BDC-BF42-DDC25DB90B57}" type="slidenum">
              <a:rPr lang="en-AU" smtClean="0"/>
              <a:t>15</a:t>
            </a:fld>
            <a:endParaRPr lang="en-AU"/>
          </a:p>
        </p:txBody>
      </p:sp>
    </p:spTree>
    <p:extLst>
      <p:ext uri="{BB962C8B-B14F-4D97-AF65-F5344CB8AC3E}">
        <p14:creationId xmlns:p14="http://schemas.microsoft.com/office/powerpoint/2010/main" val="215196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4E92E-EF46-4362-96CF-C4C8FE78A57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692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LOREAL Essentielle" pitchFamily="2"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917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LOREAL Essentielle" pitchFamily="2"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167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477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912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LOREAL Essentielle" pitchFamily="2"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808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LOREAL Essentielle" pitchFamily="2"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282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4E92E-EF46-4362-96CF-C4C8FE78A57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145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04C387-D76C-40A6-91B6-78ABE96D73A0}" type="slidenum">
              <a:rPr lang="en-AU" smtClean="0"/>
              <a:t>24</a:t>
            </a:fld>
            <a:endParaRPr lang="en-AU"/>
          </a:p>
        </p:txBody>
      </p:sp>
    </p:spTree>
    <p:extLst>
      <p:ext uri="{BB962C8B-B14F-4D97-AF65-F5344CB8AC3E}">
        <p14:creationId xmlns:p14="http://schemas.microsoft.com/office/powerpoint/2010/main" val="1811789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LOREAL Essentielle" pitchFamily="2"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017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312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800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825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LOREAL Essentielle" pitchFamily="2"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872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86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683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643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LOREAL Essentielle" pitchFamily="2"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425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LOREAL Essentielle" pitchFamily="2"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873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740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LOREAL Essentielle" pitchFamily="2" charset="0"/>
              </a:rPr>
              <a:t>Prevention of relapse </a:t>
            </a:r>
          </a:p>
          <a:p>
            <a:pPr lvl="1"/>
            <a:r>
              <a:rPr lang="en-US" dirty="0">
                <a:latin typeface="LOREAL Essentielle" pitchFamily="2" charset="0"/>
              </a:rPr>
              <a:t>Advise the patient to apply sun protection as described above. Consider the use of oral nicotinamide in the morning and event for patients at high risk for developing skin cancer or frequent relapse of skin cancer. Consider the use of topic retinoids for chronic actinic damage reversal. </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5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LOREAL Essentielle" pitchFamily="2"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893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LOREAL Essentielle" pitchFamily="2"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928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latin typeface="LOREAL Essentielle" pitchFamily="2" charset="0"/>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024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502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527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4983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629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254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04C387-D76C-40A6-91B6-78ABE96D73A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156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580553" rtl="0" eaLnBrk="1" fontAlgn="auto" latinLnBrk="0" hangingPunct="1">
              <a:lnSpc>
                <a:spcPct val="100000"/>
              </a:lnSpc>
              <a:spcBef>
                <a:spcPts val="0"/>
              </a:spcBef>
              <a:spcAft>
                <a:spcPts val="0"/>
              </a:spcAft>
              <a:buClrTx/>
              <a:buSzTx/>
              <a:buFontTx/>
              <a:buNone/>
              <a:tabLst/>
              <a:defRPr/>
            </a:pPr>
            <a:r>
              <a:rPr lang="en-GB" dirty="0"/>
              <a:t>References</a:t>
            </a:r>
          </a:p>
          <a:p>
            <a:pPr marL="0" marR="0" lvl="0" indent="0" algn="l" defTabSz="580553" rtl="0" eaLnBrk="1" fontAlgn="auto" latinLnBrk="0" hangingPunct="1">
              <a:lnSpc>
                <a:spcPct val="100000"/>
              </a:lnSpc>
              <a:spcBef>
                <a:spcPts val="0"/>
              </a:spcBef>
              <a:spcAft>
                <a:spcPts val="0"/>
              </a:spcAft>
              <a:buClrTx/>
              <a:buSzTx/>
              <a:buFontTx/>
              <a:buNone/>
              <a:tabLst/>
              <a:defRPr/>
            </a:pPr>
            <a:endParaRPr lang="en-GB" dirty="0"/>
          </a:p>
          <a:p>
            <a:r>
              <a:rPr lang="en-AU" sz="1800" b="1" dirty="0">
                <a:solidFill>
                  <a:srgbClr val="000000"/>
                </a:solidFill>
                <a:effectLst/>
                <a:latin typeface="Segoe UI" panose="020B0502040204020203" pitchFamily="34" charset="0"/>
                <a:ea typeface="Calibri" panose="020F0502020204030204" pitchFamily="34" charset="0"/>
              </a:rPr>
              <a:t>References </a:t>
            </a:r>
            <a:endParaRPr lang="en-AU" sz="1800" dirty="0">
              <a:effectLst/>
              <a:latin typeface="Calibri" panose="020F0502020204030204" pitchFamily="34" charset="0"/>
              <a:ea typeface="Calibri" panose="020F0502020204030204" pitchFamily="34" charset="0"/>
            </a:endParaRPr>
          </a:p>
          <a:p>
            <a:r>
              <a:rPr lang="en-AU" sz="1800" dirty="0">
                <a:solidFill>
                  <a:srgbClr val="000000"/>
                </a:solidFill>
                <a:effectLst/>
                <a:latin typeface="Segoe UI" panose="020B0502040204020203" pitchFamily="34" charset="0"/>
                <a:ea typeface="Calibri" panose="020F0502020204030204" pitchFamily="34" charset="0"/>
              </a:rPr>
              <a:t>In-vitro study, histological observation on artificial skin</a:t>
            </a:r>
            <a:endParaRPr lang="en-AU" sz="1800" dirty="0">
              <a:effectLst/>
              <a:latin typeface="Calibri" panose="020F0502020204030204" pitchFamily="34" charset="0"/>
              <a:ea typeface="Calibri" panose="020F0502020204030204" pitchFamily="34" charset="0"/>
            </a:endParaRPr>
          </a:p>
          <a:p>
            <a:r>
              <a:rPr lang="en-AU" sz="1800" dirty="0">
                <a:solidFill>
                  <a:srgbClr val="000000"/>
                </a:solidFill>
                <a:effectLst/>
                <a:latin typeface="Segoe UI" panose="020B0502040204020203" pitchFamily="34" charset="0"/>
                <a:ea typeface="Calibri" panose="020F0502020204030204" pitchFamily="34" charset="0"/>
              </a:rPr>
              <a:t>In-vitro study, measurement of P53 protein level in artificial skin</a:t>
            </a:r>
            <a:endParaRPr lang="en-AU" sz="1800" dirty="0">
              <a:effectLst/>
              <a:latin typeface="Calibri" panose="020F0502020204030204" pitchFamily="34" charset="0"/>
              <a:ea typeface="Calibri" panose="020F0502020204030204" pitchFamily="34" charset="0"/>
            </a:endParaRPr>
          </a:p>
          <a:p>
            <a:r>
              <a:rPr lang="en-AU" sz="1800" dirty="0">
                <a:solidFill>
                  <a:srgbClr val="000000"/>
                </a:solidFill>
                <a:effectLst/>
                <a:latin typeface="Segoe UI" panose="020B0502040204020203" pitchFamily="34" charset="0"/>
                <a:ea typeface="Calibri" panose="020F0502020204030204" pitchFamily="34" charset="0"/>
              </a:rPr>
              <a:t>In vitro-study, measurement of telomere length and % of short telomers on artificial skin by Q-FISH</a:t>
            </a:r>
            <a:endParaRPr lang="en-AU" sz="1800" dirty="0">
              <a:effectLst/>
              <a:latin typeface="Calibri" panose="020F0502020204030204" pitchFamily="34" charset="0"/>
              <a:ea typeface="Calibri" panose="020F0502020204030204" pitchFamily="34" charset="0"/>
            </a:endParaRPr>
          </a:p>
          <a:p>
            <a:r>
              <a:rPr lang="en-AU" sz="1800" dirty="0">
                <a:solidFill>
                  <a:srgbClr val="000000"/>
                </a:solidFill>
                <a:effectLst/>
                <a:latin typeface="Segoe UI" panose="020B0502040204020203" pitchFamily="34" charset="0"/>
                <a:ea typeface="Calibri" panose="020F0502020204030204" pitchFamily="34" charset="0"/>
              </a:rPr>
              <a:t>Seite, S., &amp; Moyal, D. (2017). Prevention of Actinic Keratosis by a Very High UVB/UVA Daily Photoprotectant. SKIN The Journal of Cutaneous Medicine, 1(3.1), s118. </a:t>
            </a:r>
            <a:r>
              <a:rPr lang="en-AU" sz="1800" u="sng" dirty="0">
                <a:solidFill>
                  <a:srgbClr val="000000"/>
                </a:solidFill>
                <a:effectLst/>
                <a:latin typeface="Segoe UI" panose="020B0502040204020203" pitchFamily="34" charset="0"/>
                <a:ea typeface="Calibri" panose="020F0502020204030204" pitchFamily="34" charset="0"/>
                <a:hlinkClick r:id="rId3"/>
              </a:rPr>
              <a:t>https://doi.org/10.25251/skin.1.supp.117</a:t>
            </a:r>
            <a:endParaRPr lang="en-AU" sz="1800" dirty="0">
              <a:effectLst/>
              <a:latin typeface="Calibri" panose="020F0502020204030204" pitchFamily="34" charset="0"/>
              <a:ea typeface="Calibri" panose="020F0502020204030204" pitchFamily="34" charset="0"/>
            </a:endParaRPr>
          </a:p>
          <a:p>
            <a:r>
              <a:rPr lang="en-AU" sz="1800" dirty="0">
                <a:solidFill>
                  <a:srgbClr val="000000"/>
                </a:solidFill>
                <a:effectLst/>
                <a:latin typeface="Segoe UI" panose="020B0502040204020203" pitchFamily="34" charset="0"/>
                <a:ea typeface="Calibri" panose="020F0502020204030204" pitchFamily="34" charset="0"/>
              </a:rPr>
              <a:t>Camillo, L. et al. attenuates UV-induced stress damage in human primary keratinocytes from cancerization fields. J Invest Dermatol. (2022) 142:1466–77.e1. 10.1016/j.jid.2021.10.012  </a:t>
            </a:r>
            <a:endParaRPr lang="en-AU" sz="1800" dirty="0">
              <a:effectLst/>
              <a:latin typeface="Calibri" panose="020F0502020204030204" pitchFamily="34" charset="0"/>
              <a:ea typeface="Calibri" panose="020F0502020204030204" pitchFamily="34" charset="0"/>
            </a:endParaRPr>
          </a:p>
          <a:p>
            <a:r>
              <a:rPr lang="en-AU" sz="1800" dirty="0">
                <a:solidFill>
                  <a:srgbClr val="000000"/>
                </a:solidFill>
                <a:effectLst/>
                <a:latin typeface="Segoe UI" panose="020B0502040204020203" pitchFamily="34" charset="0"/>
                <a:ea typeface="Calibri" panose="020F0502020204030204" pitchFamily="34" charset="0"/>
              </a:rPr>
              <a:t>Saini, N. et al. UV-exposure, endogenous DNA damage, and DNA replication errors shape the spectra of genome changes in human skin. PLoS Genet. 2021 Jan 14;17(1):e1009302. doi: 10.1371/journal.pgen.1009302. PMID: 33444353; PMCID: PMC7808690.</a:t>
            </a:r>
            <a:endParaRPr lang="en-AU" sz="1800" dirty="0">
              <a:effectLst/>
              <a:latin typeface="Calibri" panose="020F0502020204030204" pitchFamily="34" charset="0"/>
              <a:ea typeface="Calibri" panose="020F0502020204030204" pitchFamily="34" charset="0"/>
            </a:endParaRPr>
          </a:p>
          <a:p>
            <a:pPr marL="0" marR="0" lvl="0" indent="0" algn="l" defTabSz="580553" rtl="0" eaLnBrk="1" fontAlgn="auto" latinLnBrk="0" hangingPunct="1">
              <a:lnSpc>
                <a:spcPct val="100000"/>
              </a:lnSpc>
              <a:spcBef>
                <a:spcPts val="0"/>
              </a:spcBef>
              <a:spcAft>
                <a:spcPts val="0"/>
              </a:spcAft>
              <a:buClrTx/>
              <a:buSzTx/>
              <a:buFontTx/>
              <a:buNone/>
              <a:tabLst/>
              <a:defRPr/>
            </a:pPr>
            <a:endParaRPr lang="en-GB"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C9E1DE-73E8-A04C-B0D6-5BB864FAA6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074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24E92E-EF46-4362-96CF-C4C8FE78A57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20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416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028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247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04C387-D76C-40A6-91B6-78ABE96D73A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731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2A1AF-6239-450D-9E9F-84B1C9DA7AF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1039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2"/>
            <a:ext cx="12190473" cy="6857145"/>
          </a:xfrm>
          <a:prstGeom prst="rect">
            <a:avLst/>
          </a:prstGeom>
        </p:spPr>
      </p:pic>
      <p:sp>
        <p:nvSpPr>
          <p:cNvPr id="17" name="bg object 17"/>
          <p:cNvSpPr/>
          <p:nvPr/>
        </p:nvSpPr>
        <p:spPr>
          <a:xfrm>
            <a:off x="2845812" y="2"/>
            <a:ext cx="731627" cy="766435"/>
          </a:xfrm>
          <a:custGeom>
            <a:avLst/>
            <a:gdLst/>
            <a:ahLst/>
            <a:cxnLst/>
            <a:rect l="l" t="t" r="r" b="b"/>
            <a:pathLst>
              <a:path w="864235" h="1207135">
                <a:moveTo>
                  <a:pt x="863981" y="0"/>
                </a:moveTo>
                <a:lnTo>
                  <a:pt x="0" y="0"/>
                </a:lnTo>
                <a:lnTo>
                  <a:pt x="0" y="1206588"/>
                </a:lnTo>
                <a:lnTo>
                  <a:pt x="863981" y="1206588"/>
                </a:lnTo>
                <a:lnTo>
                  <a:pt x="863981" y="0"/>
                </a:lnTo>
                <a:close/>
              </a:path>
            </a:pathLst>
          </a:custGeom>
          <a:solidFill>
            <a:srgbClr val="E88528"/>
          </a:solidFill>
        </p:spPr>
        <p:txBody>
          <a:bodyPr wrap="square" lIns="0" tIns="0" rIns="0" bIns="0" rtlCol="0"/>
          <a:lstStyle/>
          <a:p>
            <a:endParaRPr sz="1143"/>
          </a:p>
        </p:txBody>
      </p:sp>
      <p:sp>
        <p:nvSpPr>
          <p:cNvPr id="2" name="Holder 2"/>
          <p:cNvSpPr>
            <a:spLocks noGrp="1"/>
          </p:cNvSpPr>
          <p:nvPr>
            <p:ph type="ctrTitle"/>
          </p:nvPr>
        </p:nvSpPr>
        <p:spPr>
          <a:xfrm>
            <a:off x="233058" y="183587"/>
            <a:ext cx="5400927" cy="693719"/>
          </a:xfrm>
          <a:prstGeom prst="rect">
            <a:avLst/>
          </a:prstGeom>
        </p:spPr>
        <p:txBody>
          <a:bodyPr wrap="square" lIns="0" tIns="0" rIns="0" bIns="0">
            <a:spAutoFit/>
          </a:bodyPr>
          <a:lstStyle>
            <a:lvl1pPr>
              <a:defRPr sz="4508" b="0" i="0">
                <a:solidFill>
                  <a:schemeClr val="bg1"/>
                </a:solidFill>
                <a:latin typeface="Locator Regular"/>
                <a:cs typeface="Locator Regular"/>
              </a:defRPr>
            </a:lvl1pPr>
          </a:lstStyle>
          <a:p>
            <a:endParaRPr/>
          </a:p>
        </p:txBody>
      </p:sp>
      <p:sp>
        <p:nvSpPr>
          <p:cNvPr id="3" name="Holder 3"/>
          <p:cNvSpPr>
            <a:spLocks noGrp="1"/>
          </p:cNvSpPr>
          <p:nvPr>
            <p:ph type="subTitle" idx="4"/>
          </p:nvPr>
        </p:nvSpPr>
        <p:spPr>
          <a:xfrm>
            <a:off x="1828800" y="3840482"/>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2903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pl-PL"/>
              <a:t>Kliknij, aby edytować styl</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839789"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172201"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Date Placeholder 6"/>
          <p:cNvSpPr>
            <a:spLocks noGrp="1"/>
          </p:cNvSpPr>
          <p:nvPr>
            <p:ph type="dt" sz="half" idx="10"/>
          </p:nvPr>
        </p:nvSpPr>
        <p:spPr/>
        <p:txBody>
          <a:bodyPr/>
          <a:lstStyle/>
          <a:p>
            <a:fld id="{0E9ADBAA-72BD-4368-80B7-69C76F4B254F}" type="datetimeFigureOut">
              <a:rPr lang="pl-PL" smtClean="0"/>
              <a:t>28.08.2024</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598F70C2-6F11-4C9C-8CC3-9B4AB88970DA}" type="slidenum">
              <a:rPr lang="pl-PL" smtClean="0"/>
              <a:t>‹#›</a:t>
            </a:fld>
            <a:endParaRPr lang="pl-PL"/>
          </a:p>
        </p:txBody>
      </p:sp>
    </p:spTree>
    <p:extLst>
      <p:ext uri="{BB962C8B-B14F-4D97-AF65-F5344CB8AC3E}">
        <p14:creationId xmlns:p14="http://schemas.microsoft.com/office/powerpoint/2010/main" val="2111611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Date Placeholder 2"/>
          <p:cNvSpPr>
            <a:spLocks noGrp="1"/>
          </p:cNvSpPr>
          <p:nvPr>
            <p:ph type="dt" sz="half" idx="10"/>
          </p:nvPr>
        </p:nvSpPr>
        <p:spPr/>
        <p:txBody>
          <a:bodyPr/>
          <a:lstStyle/>
          <a:p>
            <a:fld id="{0E9ADBAA-72BD-4368-80B7-69C76F4B254F}" type="datetimeFigureOut">
              <a:rPr lang="pl-PL" smtClean="0"/>
              <a:t>28.08.2024</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598F70C2-6F11-4C9C-8CC3-9B4AB88970DA}" type="slidenum">
              <a:rPr lang="pl-PL" smtClean="0"/>
              <a:t>‹#›</a:t>
            </a:fld>
            <a:endParaRPr lang="pl-PL"/>
          </a:p>
        </p:txBody>
      </p:sp>
    </p:spTree>
    <p:extLst>
      <p:ext uri="{BB962C8B-B14F-4D97-AF65-F5344CB8AC3E}">
        <p14:creationId xmlns:p14="http://schemas.microsoft.com/office/powerpoint/2010/main" val="3131636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9ADBAA-72BD-4368-80B7-69C76F4B254F}" type="datetimeFigureOut">
              <a:rPr lang="pl-PL" smtClean="0"/>
              <a:t>28.08.2024</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598F70C2-6F11-4C9C-8CC3-9B4AB88970DA}" type="slidenum">
              <a:rPr lang="pl-PL" smtClean="0"/>
              <a:t>‹#›</a:t>
            </a:fld>
            <a:endParaRPr lang="pl-PL"/>
          </a:p>
        </p:txBody>
      </p:sp>
    </p:spTree>
    <p:extLst>
      <p:ext uri="{BB962C8B-B14F-4D97-AF65-F5344CB8AC3E}">
        <p14:creationId xmlns:p14="http://schemas.microsoft.com/office/powerpoint/2010/main" val="2396852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0E9ADBAA-72BD-4368-80B7-69C76F4B254F}" type="datetimeFigureOut">
              <a:rPr lang="pl-PL" smtClean="0"/>
              <a:t>28.08.2024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98F70C2-6F11-4C9C-8CC3-9B4AB88970DA}" type="slidenum">
              <a:rPr lang="pl-PL" smtClean="0"/>
              <a:t>‹#›</a:t>
            </a:fld>
            <a:endParaRPr lang="pl-PL"/>
          </a:p>
        </p:txBody>
      </p:sp>
    </p:spTree>
    <p:extLst>
      <p:ext uri="{BB962C8B-B14F-4D97-AF65-F5344CB8AC3E}">
        <p14:creationId xmlns:p14="http://schemas.microsoft.com/office/powerpoint/2010/main" val="1255018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0E9ADBAA-72BD-4368-80B7-69C76F4B254F}" type="datetimeFigureOut">
              <a:rPr lang="pl-PL" smtClean="0"/>
              <a:t>28.08.2024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98F70C2-6F11-4C9C-8CC3-9B4AB88970DA}" type="slidenum">
              <a:rPr lang="pl-PL" smtClean="0"/>
              <a:t>‹#›</a:t>
            </a:fld>
            <a:endParaRPr lang="pl-PL"/>
          </a:p>
        </p:txBody>
      </p:sp>
    </p:spTree>
    <p:extLst>
      <p:ext uri="{BB962C8B-B14F-4D97-AF65-F5344CB8AC3E}">
        <p14:creationId xmlns:p14="http://schemas.microsoft.com/office/powerpoint/2010/main" val="1702852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0E9ADBAA-72BD-4368-80B7-69C76F4B254F}" type="datetimeFigureOut">
              <a:rPr lang="pl-PL" smtClean="0"/>
              <a:t>28.08.2024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98F70C2-6F11-4C9C-8CC3-9B4AB88970DA}" type="slidenum">
              <a:rPr lang="pl-PL" smtClean="0"/>
              <a:t>‹#›</a:t>
            </a:fld>
            <a:endParaRPr lang="pl-PL"/>
          </a:p>
        </p:txBody>
      </p:sp>
    </p:spTree>
    <p:extLst>
      <p:ext uri="{BB962C8B-B14F-4D97-AF65-F5344CB8AC3E}">
        <p14:creationId xmlns:p14="http://schemas.microsoft.com/office/powerpoint/2010/main" val="3793907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pl-PL"/>
              <a:t>Kliknij, aby edytować styl</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0E9ADBAA-72BD-4368-80B7-69C76F4B254F}" type="datetimeFigureOut">
              <a:rPr lang="pl-PL" smtClean="0"/>
              <a:t>28.08.2024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98F70C2-6F11-4C9C-8CC3-9B4AB88970DA}" type="slidenum">
              <a:rPr lang="pl-PL" smtClean="0"/>
              <a:t>‹#›</a:t>
            </a:fld>
            <a:endParaRPr lang="pl-PL"/>
          </a:p>
        </p:txBody>
      </p:sp>
    </p:spTree>
    <p:extLst>
      <p:ext uri="{BB962C8B-B14F-4D97-AF65-F5344CB8AC3E}">
        <p14:creationId xmlns:p14="http://schemas.microsoft.com/office/powerpoint/2010/main" val="556556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938787-1503-4C8C-B9BD-3EF8AF57E96C}" type="datetimeFigureOut">
              <a:rPr lang="en-AU" smtClean="0"/>
              <a:t>28/08/2024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348B02F-563A-4E07-B6F9-05C607BD2062}" type="slidenum">
              <a:rPr lang="en-AU" smtClean="0"/>
              <a:t>‹#›</a:t>
            </a:fld>
            <a:endParaRPr lang="en-AU"/>
          </a:p>
        </p:txBody>
      </p:sp>
    </p:spTree>
    <p:extLst>
      <p:ext uri="{BB962C8B-B14F-4D97-AF65-F5344CB8AC3E}">
        <p14:creationId xmlns:p14="http://schemas.microsoft.com/office/powerpoint/2010/main" val="759611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938787-1503-4C8C-B9BD-3EF8AF57E96C}" type="datetimeFigureOut">
              <a:rPr lang="en-AU" smtClean="0"/>
              <a:t>28/08/2024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348B02F-563A-4E07-B6F9-05C607BD2062}" type="slidenum">
              <a:rPr lang="en-AU" smtClean="0"/>
              <a:t>‹#›</a:t>
            </a:fld>
            <a:endParaRPr lang="en-AU"/>
          </a:p>
        </p:txBody>
      </p:sp>
    </p:spTree>
    <p:extLst>
      <p:ext uri="{BB962C8B-B14F-4D97-AF65-F5344CB8AC3E}">
        <p14:creationId xmlns:p14="http://schemas.microsoft.com/office/powerpoint/2010/main" val="2402069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938787-1503-4C8C-B9BD-3EF8AF57E96C}" type="datetimeFigureOut">
              <a:rPr lang="en-AU" smtClean="0"/>
              <a:t>28/08/2024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348B02F-563A-4E07-B6F9-05C607BD2062}" type="slidenum">
              <a:rPr lang="en-AU" smtClean="0"/>
              <a:t>‹#›</a:t>
            </a:fld>
            <a:endParaRPr lang="en-AU"/>
          </a:p>
        </p:txBody>
      </p:sp>
    </p:spTree>
    <p:extLst>
      <p:ext uri="{BB962C8B-B14F-4D97-AF65-F5344CB8AC3E}">
        <p14:creationId xmlns:p14="http://schemas.microsoft.com/office/powerpoint/2010/main" val="1598521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5603" y="2158034"/>
            <a:ext cx="4943458" cy="468993"/>
          </a:xfrm>
        </p:spPr>
        <p:txBody>
          <a:bodyPr lIns="0" tIns="0" rIns="0" bIns="0"/>
          <a:lstStyle>
            <a:lvl1pPr>
              <a:defRPr sz="3048" b="1" i="0">
                <a:solidFill>
                  <a:srgbClr val="231F20"/>
                </a:solidFill>
                <a:latin typeface="Locator-Black"/>
                <a:cs typeface="Locator-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201472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938787-1503-4C8C-B9BD-3EF8AF57E96C}" type="datetimeFigureOut">
              <a:rPr lang="en-AU" smtClean="0"/>
              <a:t>28/08/2024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348B02F-563A-4E07-B6F9-05C607BD2062}" type="slidenum">
              <a:rPr lang="en-AU" smtClean="0"/>
              <a:t>‹#›</a:t>
            </a:fld>
            <a:endParaRPr lang="en-AU"/>
          </a:p>
        </p:txBody>
      </p:sp>
    </p:spTree>
    <p:extLst>
      <p:ext uri="{BB962C8B-B14F-4D97-AF65-F5344CB8AC3E}">
        <p14:creationId xmlns:p14="http://schemas.microsoft.com/office/powerpoint/2010/main" val="3168656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938787-1503-4C8C-B9BD-3EF8AF57E96C}" type="datetimeFigureOut">
              <a:rPr lang="en-AU" smtClean="0"/>
              <a:t>28/08/2024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348B02F-563A-4E07-B6F9-05C607BD2062}" type="slidenum">
              <a:rPr lang="en-AU" smtClean="0"/>
              <a:t>‹#›</a:t>
            </a:fld>
            <a:endParaRPr lang="en-AU"/>
          </a:p>
        </p:txBody>
      </p:sp>
    </p:spTree>
    <p:extLst>
      <p:ext uri="{BB962C8B-B14F-4D97-AF65-F5344CB8AC3E}">
        <p14:creationId xmlns:p14="http://schemas.microsoft.com/office/powerpoint/2010/main" val="1531489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938787-1503-4C8C-B9BD-3EF8AF57E96C}" type="datetimeFigureOut">
              <a:rPr lang="en-AU" smtClean="0"/>
              <a:t>28/08/2024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348B02F-563A-4E07-B6F9-05C607BD2062}" type="slidenum">
              <a:rPr lang="en-AU" smtClean="0"/>
              <a:t>‹#›</a:t>
            </a:fld>
            <a:endParaRPr lang="en-AU"/>
          </a:p>
        </p:txBody>
      </p:sp>
    </p:spTree>
    <p:extLst>
      <p:ext uri="{BB962C8B-B14F-4D97-AF65-F5344CB8AC3E}">
        <p14:creationId xmlns:p14="http://schemas.microsoft.com/office/powerpoint/2010/main" val="2816143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938787-1503-4C8C-B9BD-3EF8AF57E96C}" type="datetimeFigureOut">
              <a:rPr lang="en-AU" smtClean="0"/>
              <a:t>28/08/2024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348B02F-563A-4E07-B6F9-05C607BD2062}" type="slidenum">
              <a:rPr lang="en-AU" smtClean="0"/>
              <a:t>‹#›</a:t>
            </a:fld>
            <a:endParaRPr lang="en-AU"/>
          </a:p>
        </p:txBody>
      </p:sp>
    </p:spTree>
    <p:extLst>
      <p:ext uri="{BB962C8B-B14F-4D97-AF65-F5344CB8AC3E}">
        <p14:creationId xmlns:p14="http://schemas.microsoft.com/office/powerpoint/2010/main" val="15276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938787-1503-4C8C-B9BD-3EF8AF57E96C}" type="datetimeFigureOut">
              <a:rPr lang="en-AU" smtClean="0"/>
              <a:t>28/08/2024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348B02F-563A-4E07-B6F9-05C607BD2062}" type="slidenum">
              <a:rPr lang="en-AU" smtClean="0"/>
              <a:t>‹#›</a:t>
            </a:fld>
            <a:endParaRPr lang="en-AU"/>
          </a:p>
        </p:txBody>
      </p:sp>
    </p:spTree>
    <p:extLst>
      <p:ext uri="{BB962C8B-B14F-4D97-AF65-F5344CB8AC3E}">
        <p14:creationId xmlns:p14="http://schemas.microsoft.com/office/powerpoint/2010/main" val="14171177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938787-1503-4C8C-B9BD-3EF8AF57E96C}" type="datetimeFigureOut">
              <a:rPr lang="en-AU" smtClean="0"/>
              <a:t>28/08/2024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348B02F-563A-4E07-B6F9-05C607BD2062}" type="slidenum">
              <a:rPr lang="en-AU" smtClean="0"/>
              <a:t>‹#›</a:t>
            </a:fld>
            <a:endParaRPr lang="en-AU"/>
          </a:p>
        </p:txBody>
      </p:sp>
    </p:spTree>
    <p:extLst>
      <p:ext uri="{BB962C8B-B14F-4D97-AF65-F5344CB8AC3E}">
        <p14:creationId xmlns:p14="http://schemas.microsoft.com/office/powerpoint/2010/main" val="2796429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938787-1503-4C8C-B9BD-3EF8AF57E96C}" type="datetimeFigureOut">
              <a:rPr lang="en-AU" smtClean="0"/>
              <a:t>28/08/2024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348B02F-563A-4E07-B6F9-05C607BD2062}" type="slidenum">
              <a:rPr lang="en-AU" smtClean="0"/>
              <a:t>‹#›</a:t>
            </a:fld>
            <a:endParaRPr lang="en-AU"/>
          </a:p>
        </p:txBody>
      </p:sp>
    </p:spTree>
    <p:extLst>
      <p:ext uri="{BB962C8B-B14F-4D97-AF65-F5344CB8AC3E}">
        <p14:creationId xmlns:p14="http://schemas.microsoft.com/office/powerpoint/2010/main" val="353138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938787-1503-4C8C-B9BD-3EF8AF57E96C}" type="datetimeFigureOut">
              <a:rPr lang="en-AU" smtClean="0"/>
              <a:t>28/08/2024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348B02F-563A-4E07-B6F9-05C607BD2062}" type="slidenum">
              <a:rPr lang="en-AU" smtClean="0"/>
              <a:t>‹#›</a:t>
            </a:fld>
            <a:endParaRPr lang="en-AU"/>
          </a:p>
        </p:txBody>
      </p:sp>
    </p:spTree>
    <p:extLst>
      <p:ext uri="{BB962C8B-B14F-4D97-AF65-F5344CB8AC3E}">
        <p14:creationId xmlns:p14="http://schemas.microsoft.com/office/powerpoint/2010/main" val="5832782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85199" y="90574"/>
            <a:ext cx="11421602" cy="303929"/>
          </a:xfrm>
          <a:prstGeom prst="rect">
            <a:avLst/>
          </a:prstGeom>
        </p:spPr>
        <p:txBody>
          <a:bodyPr wrap="square" lIns="0" tIns="0" rIns="0" bIns="0">
            <a:spAutoFit/>
          </a:bodyPr>
          <a:lstStyle>
            <a:lvl1pPr>
              <a:defRPr sz="1975" b="0"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8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5603" y="2158034"/>
            <a:ext cx="4943458" cy="468993"/>
          </a:xfrm>
        </p:spPr>
        <p:txBody>
          <a:bodyPr lIns="0" tIns="0" rIns="0" bIns="0"/>
          <a:lstStyle>
            <a:lvl1pPr>
              <a:defRPr sz="3048" b="1" i="0">
                <a:solidFill>
                  <a:srgbClr val="231F20"/>
                </a:solidFill>
                <a:latin typeface="Locator-Black"/>
                <a:cs typeface="Locator-Black"/>
              </a:defRPr>
            </a:lvl1pPr>
          </a:lstStyle>
          <a:p>
            <a:endParaRPr/>
          </a:p>
        </p:txBody>
      </p:sp>
      <p:sp>
        <p:nvSpPr>
          <p:cNvPr id="3" name="Holder 3"/>
          <p:cNvSpPr>
            <a:spLocks noGrp="1"/>
          </p:cNvSpPr>
          <p:nvPr>
            <p:ph sz="half" idx="2"/>
          </p:nvPr>
        </p:nvSpPr>
        <p:spPr>
          <a:xfrm>
            <a:off x="609601" y="1577342"/>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2"/>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49272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5603" y="2158034"/>
            <a:ext cx="4943458" cy="468993"/>
          </a:xfrm>
        </p:spPr>
        <p:txBody>
          <a:bodyPr lIns="0" tIns="0" rIns="0" bIns="0"/>
          <a:lstStyle>
            <a:lvl1pPr>
              <a:defRPr sz="3048" b="1" i="0">
                <a:solidFill>
                  <a:srgbClr val="231F20"/>
                </a:solidFill>
                <a:latin typeface="Locator-Black"/>
                <a:cs typeface="Locator-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23869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26059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pl-PL"/>
              <a:t>Kliknij, aby edytować styl</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Date Placeholder 3"/>
          <p:cNvSpPr>
            <a:spLocks noGrp="1"/>
          </p:cNvSpPr>
          <p:nvPr>
            <p:ph type="dt" sz="half" idx="10"/>
          </p:nvPr>
        </p:nvSpPr>
        <p:spPr/>
        <p:txBody>
          <a:bodyPr/>
          <a:lstStyle/>
          <a:p>
            <a:fld id="{0E9ADBAA-72BD-4368-80B7-69C76F4B254F}" type="datetimeFigureOut">
              <a:rPr lang="pl-PL" smtClean="0"/>
              <a:t>28.08.2024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98F70C2-6F11-4C9C-8CC3-9B4AB88970DA}" type="slidenum">
              <a:rPr lang="pl-PL" smtClean="0"/>
              <a:t>‹#›</a:t>
            </a:fld>
            <a:endParaRPr lang="pl-PL"/>
          </a:p>
        </p:txBody>
      </p:sp>
    </p:spTree>
    <p:extLst>
      <p:ext uri="{BB962C8B-B14F-4D97-AF65-F5344CB8AC3E}">
        <p14:creationId xmlns:p14="http://schemas.microsoft.com/office/powerpoint/2010/main" val="3436848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0E9ADBAA-72BD-4368-80B7-69C76F4B254F}" type="datetimeFigureOut">
              <a:rPr lang="pl-PL" smtClean="0"/>
              <a:t>28.08.2024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98F70C2-6F11-4C9C-8CC3-9B4AB88970DA}" type="slidenum">
              <a:rPr lang="pl-PL" smtClean="0"/>
              <a:t>‹#›</a:t>
            </a:fld>
            <a:endParaRPr lang="pl-PL"/>
          </a:p>
        </p:txBody>
      </p:sp>
    </p:spTree>
    <p:extLst>
      <p:ext uri="{BB962C8B-B14F-4D97-AF65-F5344CB8AC3E}">
        <p14:creationId xmlns:p14="http://schemas.microsoft.com/office/powerpoint/2010/main" val="312682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pl-PL"/>
              <a:t>Kliknij, aby edytować styl</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0E9ADBAA-72BD-4368-80B7-69C76F4B254F}" type="datetimeFigureOut">
              <a:rPr lang="pl-PL" smtClean="0"/>
              <a:t>28.08.2024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598F70C2-6F11-4C9C-8CC3-9B4AB88970DA}" type="slidenum">
              <a:rPr lang="pl-PL" smtClean="0"/>
              <a:t>‹#›</a:t>
            </a:fld>
            <a:endParaRPr lang="pl-PL"/>
          </a:p>
        </p:txBody>
      </p:sp>
    </p:spTree>
    <p:extLst>
      <p:ext uri="{BB962C8B-B14F-4D97-AF65-F5344CB8AC3E}">
        <p14:creationId xmlns:p14="http://schemas.microsoft.com/office/powerpoint/2010/main" val="4092728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Date Placeholder 4"/>
          <p:cNvSpPr>
            <a:spLocks noGrp="1"/>
          </p:cNvSpPr>
          <p:nvPr>
            <p:ph type="dt" sz="half" idx="10"/>
          </p:nvPr>
        </p:nvSpPr>
        <p:spPr/>
        <p:txBody>
          <a:bodyPr/>
          <a:lstStyle/>
          <a:p>
            <a:fld id="{0E9ADBAA-72BD-4368-80B7-69C76F4B254F}" type="datetimeFigureOut">
              <a:rPr lang="pl-PL" smtClean="0"/>
              <a:t>28.08.2024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598F70C2-6F11-4C9C-8CC3-9B4AB88970DA}" type="slidenum">
              <a:rPr lang="pl-PL" smtClean="0"/>
              <a:t>‹#›</a:t>
            </a:fld>
            <a:endParaRPr lang="pl-PL"/>
          </a:p>
        </p:txBody>
      </p:sp>
    </p:spTree>
    <p:extLst>
      <p:ext uri="{BB962C8B-B14F-4D97-AF65-F5344CB8AC3E}">
        <p14:creationId xmlns:p14="http://schemas.microsoft.com/office/powerpoint/2010/main" val="37200818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5603" y="2158034"/>
            <a:ext cx="4943458" cy="738664"/>
          </a:xfrm>
          <a:prstGeom prst="rect">
            <a:avLst/>
          </a:prstGeom>
        </p:spPr>
        <p:txBody>
          <a:bodyPr wrap="square" lIns="0" tIns="0" rIns="0" bIns="0">
            <a:spAutoFit/>
          </a:bodyPr>
          <a:lstStyle>
            <a:lvl1pPr>
              <a:defRPr sz="4800" b="1" i="0">
                <a:solidFill>
                  <a:srgbClr val="231F20"/>
                </a:solidFill>
                <a:latin typeface="Locator-Black"/>
                <a:cs typeface="Locator-Black"/>
              </a:defRPr>
            </a:lvl1pPr>
          </a:lstStyle>
          <a:p>
            <a:endParaRPr/>
          </a:p>
        </p:txBody>
      </p:sp>
      <p:sp>
        <p:nvSpPr>
          <p:cNvPr id="3" name="Holder 3"/>
          <p:cNvSpPr>
            <a:spLocks noGrp="1"/>
          </p:cNvSpPr>
          <p:nvPr>
            <p:ph type="body" idx="1"/>
          </p:nvPr>
        </p:nvSpPr>
        <p:spPr>
          <a:xfrm>
            <a:off x="609600" y="1577342"/>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3"/>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3"/>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6" name="Holder 6"/>
          <p:cNvSpPr>
            <a:spLocks noGrp="1"/>
          </p:cNvSpPr>
          <p:nvPr>
            <p:ph type="sldNum" sz="quarter" idx="7"/>
          </p:nvPr>
        </p:nvSpPr>
        <p:spPr>
          <a:xfrm>
            <a:off x="8778240" y="6377943"/>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
        <p:nvSpPr>
          <p:cNvPr id="8" name="ZoneTexte 7">
            <a:extLst>
              <a:ext uri="{FF2B5EF4-FFF2-40B4-BE49-F238E27FC236}">
                <a16:creationId xmlns:a16="http://schemas.microsoft.com/office/drawing/2014/main" id="{D3FBB19F-7E7F-1F47-A93F-52C77E0FB970}"/>
              </a:ext>
            </a:extLst>
          </p:cNvPr>
          <p:cNvSpPr txBox="1"/>
          <p:nvPr userDrawn="1"/>
        </p:nvSpPr>
        <p:spPr>
          <a:xfrm>
            <a:off x="0" y="6729104"/>
            <a:ext cx="12191999" cy="180178"/>
          </a:xfrm>
          <a:prstGeom prst="rect">
            <a:avLst/>
          </a:prstGeom>
          <a:noFill/>
        </p:spPr>
        <p:txBody>
          <a:bodyPr wrap="square" rtlCol="0">
            <a:spAutoFit/>
          </a:bodyPr>
          <a:lstStyle/>
          <a:p>
            <a:pPr algn="dist" defTabSz="580553">
              <a:defRPr/>
            </a:pPr>
            <a:r>
              <a:rPr lang="en-US" sz="571">
                <a:solidFill>
                  <a:srgbClr val="FF0000"/>
                </a:solidFill>
                <a:latin typeface="Locator Light" panose="02000500040000020004" pitchFamily="50" charset="0"/>
              </a:rPr>
              <a:t>Strictly Confidential use. All tools must be validated by your local regulatory team before using. Don’t leave behind. </a:t>
            </a:r>
          </a:p>
        </p:txBody>
      </p:sp>
    </p:spTree>
    <p:extLst>
      <p:ext uri="{BB962C8B-B14F-4D97-AF65-F5344CB8AC3E}">
        <p14:creationId xmlns:p14="http://schemas.microsoft.com/office/powerpoint/2010/main" val="409710019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defRPr>
          <a:latin typeface="+mj-lt"/>
          <a:ea typeface="+mj-ea"/>
          <a:cs typeface="+mj-cs"/>
        </a:defRPr>
      </a:lvl1pPr>
    </p:titleStyle>
    <p:bodyStyle>
      <a:lvl1pPr marL="0">
        <a:defRPr>
          <a:latin typeface="+mn-lt"/>
          <a:ea typeface="+mn-ea"/>
          <a:cs typeface="+mn-cs"/>
        </a:defRPr>
      </a:lvl1pPr>
      <a:lvl2pPr marL="290269">
        <a:defRPr>
          <a:latin typeface="+mn-lt"/>
          <a:ea typeface="+mn-ea"/>
          <a:cs typeface="+mn-cs"/>
        </a:defRPr>
      </a:lvl2pPr>
      <a:lvl3pPr marL="580539">
        <a:defRPr>
          <a:latin typeface="+mn-lt"/>
          <a:ea typeface="+mn-ea"/>
          <a:cs typeface="+mn-cs"/>
        </a:defRPr>
      </a:lvl3pPr>
      <a:lvl4pPr marL="870807">
        <a:defRPr>
          <a:latin typeface="+mn-lt"/>
          <a:ea typeface="+mn-ea"/>
          <a:cs typeface="+mn-cs"/>
        </a:defRPr>
      </a:lvl4pPr>
      <a:lvl5pPr marL="1161076">
        <a:defRPr>
          <a:latin typeface="+mn-lt"/>
          <a:ea typeface="+mn-ea"/>
          <a:cs typeface="+mn-cs"/>
        </a:defRPr>
      </a:lvl5pPr>
      <a:lvl6pPr marL="1451345">
        <a:defRPr>
          <a:latin typeface="+mn-lt"/>
          <a:ea typeface="+mn-ea"/>
          <a:cs typeface="+mn-cs"/>
        </a:defRPr>
      </a:lvl6pPr>
      <a:lvl7pPr marL="1741615">
        <a:defRPr>
          <a:latin typeface="+mn-lt"/>
          <a:ea typeface="+mn-ea"/>
          <a:cs typeface="+mn-cs"/>
        </a:defRPr>
      </a:lvl7pPr>
      <a:lvl8pPr marL="2031883">
        <a:defRPr>
          <a:latin typeface="+mn-lt"/>
          <a:ea typeface="+mn-ea"/>
          <a:cs typeface="+mn-cs"/>
        </a:defRPr>
      </a:lvl8pPr>
      <a:lvl9pPr marL="2322152">
        <a:defRPr>
          <a:latin typeface="+mn-lt"/>
          <a:ea typeface="+mn-ea"/>
          <a:cs typeface="+mn-cs"/>
        </a:defRPr>
      </a:lvl9pPr>
    </p:bodyStyle>
    <p:otherStyle>
      <a:lvl1pPr marL="0">
        <a:defRPr>
          <a:latin typeface="+mn-lt"/>
          <a:ea typeface="+mn-ea"/>
          <a:cs typeface="+mn-cs"/>
        </a:defRPr>
      </a:lvl1pPr>
      <a:lvl2pPr marL="290269">
        <a:defRPr>
          <a:latin typeface="+mn-lt"/>
          <a:ea typeface="+mn-ea"/>
          <a:cs typeface="+mn-cs"/>
        </a:defRPr>
      </a:lvl2pPr>
      <a:lvl3pPr marL="580539">
        <a:defRPr>
          <a:latin typeface="+mn-lt"/>
          <a:ea typeface="+mn-ea"/>
          <a:cs typeface="+mn-cs"/>
        </a:defRPr>
      </a:lvl3pPr>
      <a:lvl4pPr marL="870807">
        <a:defRPr>
          <a:latin typeface="+mn-lt"/>
          <a:ea typeface="+mn-ea"/>
          <a:cs typeface="+mn-cs"/>
        </a:defRPr>
      </a:lvl4pPr>
      <a:lvl5pPr marL="1161076">
        <a:defRPr>
          <a:latin typeface="+mn-lt"/>
          <a:ea typeface="+mn-ea"/>
          <a:cs typeface="+mn-cs"/>
        </a:defRPr>
      </a:lvl5pPr>
      <a:lvl6pPr marL="1451345">
        <a:defRPr>
          <a:latin typeface="+mn-lt"/>
          <a:ea typeface="+mn-ea"/>
          <a:cs typeface="+mn-cs"/>
        </a:defRPr>
      </a:lvl6pPr>
      <a:lvl7pPr marL="1741615">
        <a:defRPr>
          <a:latin typeface="+mn-lt"/>
          <a:ea typeface="+mn-ea"/>
          <a:cs typeface="+mn-cs"/>
        </a:defRPr>
      </a:lvl7pPr>
      <a:lvl8pPr marL="2031883">
        <a:defRPr>
          <a:latin typeface="+mn-lt"/>
          <a:ea typeface="+mn-ea"/>
          <a:cs typeface="+mn-cs"/>
        </a:defRPr>
      </a:lvl8pPr>
      <a:lvl9pPr marL="2322152">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pl-PL"/>
              <a:t>Kliknij, aby edytować styl</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9ADBAA-72BD-4368-80B7-69C76F4B254F}" type="datetimeFigureOut">
              <a:rPr lang="pl-PL" smtClean="0"/>
              <a:t>28.08.2024</a:t>
            </a:fld>
            <a:endParaRPr lang="pl-PL"/>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8F70C2-6F11-4C9C-8CC3-9B4AB88970DA}" type="slidenum">
              <a:rPr lang="pl-PL" smtClean="0"/>
              <a:t>‹#›</a:t>
            </a:fld>
            <a:endParaRPr lang="pl-PL"/>
          </a:p>
        </p:txBody>
      </p:sp>
      <p:sp>
        <p:nvSpPr>
          <p:cNvPr id="7" name="MSIPCMContentMarking" descr="{&quot;HashCode&quot;:-737422140,&quot;Placement&quot;:&quot;Footer&quot;,&quot;Top&quot;:521.6203,&quot;Left&quot;:316.140228,&quot;SlideWidth&quot;:720,&quot;SlideHeight&quot;:540}">
            <a:extLst>
              <a:ext uri="{FF2B5EF4-FFF2-40B4-BE49-F238E27FC236}">
                <a16:creationId xmlns:a16="http://schemas.microsoft.com/office/drawing/2014/main" id="{B51567A9-478E-4BD2-8FF7-ECCE5E747AB7}"/>
              </a:ext>
            </a:extLst>
          </p:cNvPr>
          <p:cNvSpPr txBox="1"/>
          <p:nvPr userDrawn="1"/>
        </p:nvSpPr>
        <p:spPr>
          <a:xfrm>
            <a:off x="5353308" y="6672040"/>
            <a:ext cx="1485384" cy="138499"/>
          </a:xfrm>
          <a:prstGeom prst="rect">
            <a:avLst/>
          </a:prstGeom>
          <a:noFill/>
        </p:spPr>
        <p:txBody>
          <a:bodyPr vert="horz" wrap="square" lIns="0" tIns="0" rIns="0" bIns="0" rtlCol="0" anchor="ctr" anchorCtr="1">
            <a:spAutoFit/>
          </a:bodyPr>
          <a:lstStyle/>
          <a:p>
            <a:pPr algn="ctr">
              <a:spcBef>
                <a:spcPts val="0"/>
              </a:spcBef>
              <a:spcAft>
                <a:spcPts val="0"/>
              </a:spcAft>
            </a:pPr>
            <a:r>
              <a:rPr lang="fr-FR" sz="900">
                <a:solidFill>
                  <a:srgbClr val="008000"/>
                </a:solidFill>
                <a:latin typeface="arial" panose="020B0604020202020204" pitchFamily="34" charset="0"/>
              </a:rPr>
              <a:t>C1 - Internal use</a:t>
            </a:r>
          </a:p>
        </p:txBody>
      </p:sp>
    </p:spTree>
    <p:extLst>
      <p:ext uri="{BB962C8B-B14F-4D97-AF65-F5344CB8AC3E}">
        <p14:creationId xmlns:p14="http://schemas.microsoft.com/office/powerpoint/2010/main" val="380874864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38787-1503-4C8C-B9BD-3EF8AF57E96C}" type="datetimeFigureOut">
              <a:rPr lang="en-AU" smtClean="0"/>
              <a:t>28/08/2024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8B02F-563A-4E07-B6F9-05C607BD2062}" type="slidenum">
              <a:rPr lang="en-AU" smtClean="0"/>
              <a:t>‹#›</a:t>
            </a:fld>
            <a:endParaRPr lang="en-AU"/>
          </a:p>
        </p:txBody>
      </p:sp>
      <p:sp>
        <p:nvSpPr>
          <p:cNvPr id="7" name="TextBox 6">
            <a:extLst>
              <a:ext uri="{FF2B5EF4-FFF2-40B4-BE49-F238E27FC236}">
                <a16:creationId xmlns:a16="http://schemas.microsoft.com/office/drawing/2014/main" id="{70384947-A738-FFFE-A22C-D98655E19056}"/>
              </a:ext>
            </a:extLst>
          </p:cNvPr>
          <p:cNvSpPr txBox="1"/>
          <p:nvPr userDrawn="1">
            <p:extLst>
              <p:ext uri="{1162E1C5-73C7-4A58-AE30-91384D911F3F}">
                <p184:classification xmlns:p184="http://schemas.microsoft.com/office/powerpoint/2018/4/main" val="ftr"/>
              </p:ext>
            </p:extLst>
          </p:nvPr>
        </p:nvSpPr>
        <p:spPr>
          <a:xfrm>
            <a:off x="5673725" y="6720840"/>
            <a:ext cx="876300" cy="137160"/>
          </a:xfrm>
          <a:prstGeom prst="rect">
            <a:avLst/>
          </a:prstGeom>
        </p:spPr>
        <p:txBody>
          <a:bodyPr horzOverflow="overflow" lIns="0" tIns="0" rIns="0" bIns="0">
            <a:spAutoFit/>
          </a:bodyPr>
          <a:lstStyle/>
          <a:p>
            <a:pPr algn="l"/>
            <a:r>
              <a:rPr lang="en-AU" sz="900">
                <a:solidFill>
                  <a:srgbClr val="008000"/>
                </a:solidFill>
                <a:latin typeface="arial" panose="020B0604020202020204" pitchFamily="34" charset="0"/>
                <a:cs typeface="arial" panose="020B0604020202020204" pitchFamily="34" charset="0"/>
              </a:rPr>
              <a:t>C1 - Internal use</a:t>
            </a:r>
          </a:p>
        </p:txBody>
      </p:sp>
    </p:spTree>
    <p:extLst>
      <p:ext uri="{BB962C8B-B14F-4D97-AF65-F5344CB8AC3E}">
        <p14:creationId xmlns:p14="http://schemas.microsoft.com/office/powerpoint/2010/main" val="420044744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5.png"/><Relationship Id="rId7"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hyperlink" Target="https://doi.org/10.25251/skin.1.supp.117" TargetMode="Externa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hyperlink" Target="https://doi.org/10.25251/skin.1.supp.117"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28.xml"/><Relationship Id="rId5" Type="http://schemas.openxmlformats.org/officeDocument/2006/relationships/image" Target="../media/image49.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C43ED2B-15DC-414B-9B28-1745312A5BAE}"/>
              </a:ext>
            </a:extLst>
          </p:cNvPr>
          <p:cNvGrpSpPr/>
          <p:nvPr/>
        </p:nvGrpSpPr>
        <p:grpSpPr>
          <a:xfrm>
            <a:off x="893173" y="71285"/>
            <a:ext cx="9959555" cy="2506694"/>
            <a:chOff x="334530" y="2764465"/>
            <a:chExt cx="11015641" cy="3818230"/>
          </a:xfrm>
        </p:grpSpPr>
        <p:pic>
          <p:nvPicPr>
            <p:cNvPr id="3" name="Picture 2" descr="A collage of a person's face&#10;&#10;Description automatically generated with medium confidence">
              <a:extLst>
                <a:ext uri="{FF2B5EF4-FFF2-40B4-BE49-F238E27FC236}">
                  <a16:creationId xmlns:a16="http://schemas.microsoft.com/office/drawing/2014/main" id="{9BBEA97E-6E29-44CE-894C-89D5CD1B484F}"/>
                </a:ext>
              </a:extLst>
            </p:cNvPr>
            <p:cNvPicPr>
              <a:picLocks noChangeAspect="1"/>
            </p:cNvPicPr>
            <p:nvPr/>
          </p:nvPicPr>
          <p:blipFill rotWithShape="1">
            <a:blip r:embed="rId3">
              <a:extLst>
                <a:ext uri="{28A0092B-C50C-407E-A947-70E740481C1C}">
                  <a14:useLocalDpi xmlns:a14="http://schemas.microsoft.com/office/drawing/2010/main" val="0"/>
                </a:ext>
              </a:extLst>
            </a:blip>
            <a:srcRect l="4621" t="37077" r="1510" b="6050"/>
            <a:stretch/>
          </p:blipFill>
          <p:spPr>
            <a:xfrm>
              <a:off x="334530" y="2764465"/>
              <a:ext cx="11015641" cy="3818230"/>
            </a:xfrm>
            <a:prstGeom prst="rect">
              <a:avLst/>
            </a:prstGeom>
          </p:spPr>
        </p:pic>
        <p:sp>
          <p:nvSpPr>
            <p:cNvPr id="8" name="Rectangle 7">
              <a:extLst>
                <a:ext uri="{FF2B5EF4-FFF2-40B4-BE49-F238E27FC236}">
                  <a16:creationId xmlns:a16="http://schemas.microsoft.com/office/drawing/2014/main" id="{F2FB7DCD-F208-44D6-95AC-050FE51A6D9B}"/>
                </a:ext>
              </a:extLst>
            </p:cNvPr>
            <p:cNvSpPr/>
            <p:nvPr/>
          </p:nvSpPr>
          <p:spPr>
            <a:xfrm>
              <a:off x="537029" y="3101938"/>
              <a:ext cx="10813142" cy="3323772"/>
            </a:xfrm>
            <a:prstGeom prst="rect">
              <a:avLst/>
            </a:prstGeom>
            <a:solidFill>
              <a:srgbClr val="FCFBFA">
                <a:alpha val="20000"/>
              </a:srgbClr>
            </a:solidFill>
            <a:ln>
              <a:solidFill>
                <a:srgbClr val="FCFB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3DA23B71-0423-22E7-A57C-C61D1DE9E651}"/>
              </a:ext>
            </a:extLst>
          </p:cNvPr>
          <p:cNvSpPr/>
          <p:nvPr/>
        </p:nvSpPr>
        <p:spPr>
          <a:xfrm>
            <a:off x="5486400" y="6686550"/>
            <a:ext cx="1394460" cy="1485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D44A25B-D002-C743-7EB1-C4BE779A13E2}"/>
              </a:ext>
            </a:extLst>
          </p:cNvPr>
          <p:cNvSpPr>
            <a:spLocks noGrp="1"/>
          </p:cNvSpPr>
          <p:nvPr>
            <p:ph type="ctrTitle"/>
          </p:nvPr>
        </p:nvSpPr>
        <p:spPr>
          <a:xfrm>
            <a:off x="1371600" y="1911752"/>
            <a:ext cx="9144000" cy="2387600"/>
          </a:xfrm>
        </p:spPr>
        <p:txBody>
          <a:bodyPr>
            <a:noAutofit/>
          </a:bodyPr>
          <a:lstStyle/>
          <a:p>
            <a:r>
              <a:rPr lang="en-AU" sz="3600" b="1" dirty="0">
                <a:latin typeface="LOREAL Essentielle" pitchFamily="2" charset="0"/>
                <a:ea typeface="Calibri" panose="020F0502020204030204" pitchFamily="34" charset="0"/>
                <a:cs typeface="Calibri" panose="020F0502020204030204" pitchFamily="34" charset="0"/>
              </a:rPr>
              <a:t>Optimising Care: Pre and Post Treatment Strategies for Actinic Keratosis in your Skin Cancer Practice</a:t>
            </a:r>
            <a:endParaRPr lang="en-AU" sz="3600" b="1" dirty="0">
              <a:latin typeface="LOREAL Essentielle" pitchFamily="2" charset="0"/>
            </a:endParaRPr>
          </a:p>
        </p:txBody>
      </p:sp>
      <p:sp>
        <p:nvSpPr>
          <p:cNvPr id="6" name="Subtitle 5">
            <a:extLst>
              <a:ext uri="{FF2B5EF4-FFF2-40B4-BE49-F238E27FC236}">
                <a16:creationId xmlns:a16="http://schemas.microsoft.com/office/drawing/2014/main" id="{26F3474B-B618-4F2A-E128-EABB26ED3533}"/>
              </a:ext>
            </a:extLst>
          </p:cNvPr>
          <p:cNvSpPr>
            <a:spLocks noGrp="1"/>
          </p:cNvSpPr>
          <p:nvPr>
            <p:ph type="subTitle" idx="1"/>
          </p:nvPr>
        </p:nvSpPr>
        <p:spPr>
          <a:xfrm>
            <a:off x="1524000" y="4496793"/>
            <a:ext cx="9144000" cy="1655762"/>
          </a:xfrm>
        </p:spPr>
        <p:txBody>
          <a:bodyPr>
            <a:normAutofit lnSpcReduction="10000"/>
          </a:bodyPr>
          <a:lstStyle/>
          <a:p>
            <a:r>
              <a:rPr lang="en-US" sz="2800" b="1" dirty="0">
                <a:solidFill>
                  <a:srgbClr val="FF7F00"/>
                </a:solidFill>
                <a:latin typeface="LOREAL Essentielle" pitchFamily="2" charset="0"/>
              </a:rPr>
              <a:t>Presenting Speaker: Dr John O’Byren</a:t>
            </a:r>
          </a:p>
          <a:p>
            <a:endParaRPr lang="en-US" sz="2000" b="1" dirty="0">
              <a:solidFill>
                <a:srgbClr val="FF7F00"/>
              </a:solidFill>
              <a:latin typeface="LOREAL Essentielle" pitchFamily="2" charset="0"/>
            </a:endParaRPr>
          </a:p>
          <a:p>
            <a:r>
              <a:rPr lang="en-US" sz="2000" b="1" dirty="0">
                <a:solidFill>
                  <a:srgbClr val="FF7F00"/>
                </a:solidFill>
                <a:latin typeface="LOREAL Essentielle" pitchFamily="2" charset="0"/>
              </a:rPr>
              <a:t>Proudly Sponsored by</a:t>
            </a:r>
          </a:p>
          <a:p>
            <a:r>
              <a:rPr lang="en-US" sz="2000" dirty="0"/>
              <a:t> </a:t>
            </a:r>
          </a:p>
          <a:p>
            <a:endParaRPr lang="en-AU" dirty="0"/>
          </a:p>
        </p:txBody>
      </p:sp>
      <p:sp>
        <p:nvSpPr>
          <p:cNvPr id="7" name="AutoShape 2" descr="Dr John O'Bryen - Body Scan Skin Cancer Clinic">
            <a:extLst>
              <a:ext uri="{FF2B5EF4-FFF2-40B4-BE49-F238E27FC236}">
                <a16:creationId xmlns:a16="http://schemas.microsoft.com/office/drawing/2014/main" id="{5619B8A2-7EE6-90AE-8F2A-755B5F0E6B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9" name="Content Placeholder 2">
            <a:extLst>
              <a:ext uri="{FF2B5EF4-FFF2-40B4-BE49-F238E27FC236}">
                <a16:creationId xmlns:a16="http://schemas.microsoft.com/office/drawing/2014/main" id="{A4A31738-8477-3DE8-72B2-C7EAF4009113}"/>
              </a:ext>
            </a:extLst>
          </p:cNvPr>
          <p:cNvSpPr txBox="1">
            <a:spLocks/>
          </p:cNvSpPr>
          <p:nvPr/>
        </p:nvSpPr>
        <p:spPr>
          <a:xfrm>
            <a:off x="625677" y="5965942"/>
            <a:ext cx="11245446" cy="82077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endParaRPr lang="en-US" sz="1100" b="1" dirty="0">
              <a:solidFill>
                <a:srgbClr val="000000"/>
              </a:solidFill>
              <a:latin typeface="LOREAL Essentielle" pitchFamily="2" charset="0"/>
            </a:endParaRPr>
          </a:p>
          <a:p>
            <a:pPr fontAlgn="base"/>
            <a:endParaRPr lang="en-US" sz="1100" b="1" dirty="0">
              <a:solidFill>
                <a:srgbClr val="000000"/>
              </a:solidFill>
              <a:latin typeface="LOREAL Essentielle" pitchFamily="2" charset="0"/>
            </a:endParaRPr>
          </a:p>
          <a:p>
            <a:pPr algn="l" fontAlgn="base"/>
            <a:r>
              <a:rPr lang="en-US" sz="1100" dirty="0">
                <a:solidFill>
                  <a:srgbClr val="000000"/>
                </a:solidFill>
                <a:latin typeface="LOREAL Essentielle" pitchFamily="2" charset="0"/>
              </a:rPr>
              <a:t>Reference: </a:t>
            </a:r>
            <a:r>
              <a:rPr lang="en-AU" sz="1100" dirty="0">
                <a:solidFill>
                  <a:srgbClr val="000000"/>
                </a:solidFill>
                <a:latin typeface="LOREAL Essentielle" pitchFamily="2" charset="0"/>
              </a:rPr>
              <a:t>1. John </a:t>
            </a:r>
            <a:r>
              <a:rPr lang="en-AU" sz="1100" dirty="0" err="1">
                <a:solidFill>
                  <a:srgbClr val="000000"/>
                </a:solidFill>
                <a:latin typeface="LOREAL Essentielle" pitchFamily="2" charset="0"/>
              </a:rPr>
              <a:t>O’Bryen</a:t>
            </a:r>
            <a:r>
              <a:rPr lang="en-AU" sz="1100" dirty="0">
                <a:solidFill>
                  <a:srgbClr val="000000"/>
                </a:solidFill>
                <a:latin typeface="LOREAL Essentielle" pitchFamily="2" charset="0"/>
              </a:rPr>
              <a:t>, et al. Pre-care and After-care for the Treatment of Actinic Keratosis: An Australian and New Zealand perspective [unpublished, draft]. 2024.  </a:t>
            </a:r>
          </a:p>
        </p:txBody>
      </p:sp>
      <p:pic>
        <p:nvPicPr>
          <p:cNvPr id="11" name="Picture 10" descr="A picture containing text, clipart&#10;&#10;Description automatically generated">
            <a:extLst>
              <a:ext uri="{FF2B5EF4-FFF2-40B4-BE49-F238E27FC236}">
                <a16:creationId xmlns:a16="http://schemas.microsoft.com/office/drawing/2014/main" id="{43E647E0-183D-5F0A-A596-91E6A0D9A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467" y="5657014"/>
            <a:ext cx="2409635" cy="617856"/>
          </a:xfrm>
          <a:prstGeom prst="rect">
            <a:avLst/>
          </a:prstGeom>
        </p:spPr>
      </p:pic>
      <p:pic>
        <p:nvPicPr>
          <p:cNvPr id="12" name="Picture 11">
            <a:extLst>
              <a:ext uri="{FF2B5EF4-FFF2-40B4-BE49-F238E27FC236}">
                <a16:creationId xmlns:a16="http://schemas.microsoft.com/office/drawing/2014/main" id="{0EDAD931-9114-013F-D040-99467D5A0710}"/>
              </a:ext>
            </a:extLst>
          </p:cNvPr>
          <p:cNvPicPr>
            <a:picLocks noChangeAspect="1"/>
          </p:cNvPicPr>
          <p:nvPr/>
        </p:nvPicPr>
        <p:blipFill>
          <a:blip r:embed="rId5"/>
          <a:stretch>
            <a:fillRect/>
          </a:stretch>
        </p:blipFill>
        <p:spPr>
          <a:xfrm>
            <a:off x="9617503" y="5692234"/>
            <a:ext cx="2470450" cy="673760"/>
          </a:xfrm>
          <a:prstGeom prst="rect">
            <a:avLst/>
          </a:prstGeom>
        </p:spPr>
      </p:pic>
    </p:spTree>
    <p:extLst>
      <p:ext uri="{BB962C8B-B14F-4D97-AF65-F5344CB8AC3E}">
        <p14:creationId xmlns:p14="http://schemas.microsoft.com/office/powerpoint/2010/main" val="2225964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AAD5E7-D3B5-80C3-D6C7-A06E0DAC95CF}"/>
              </a:ext>
            </a:extLst>
          </p:cNvPr>
          <p:cNvPicPr>
            <a:picLocks noChangeAspect="1"/>
          </p:cNvPicPr>
          <p:nvPr/>
        </p:nvPicPr>
        <p:blipFill rotWithShape="1">
          <a:blip r:embed="rId3"/>
          <a:srcRect l="19663" r="15951"/>
          <a:stretch/>
        </p:blipFill>
        <p:spPr>
          <a:xfrm>
            <a:off x="0" y="0"/>
            <a:ext cx="4674637" cy="6858000"/>
          </a:xfrm>
          <a:prstGeom prst="rect">
            <a:avLst/>
          </a:prstGeom>
        </p:spPr>
      </p:pic>
      <p:sp>
        <p:nvSpPr>
          <p:cNvPr id="8" name="object 8"/>
          <p:cNvSpPr txBox="1"/>
          <p:nvPr/>
        </p:nvSpPr>
        <p:spPr>
          <a:xfrm>
            <a:off x="4925621" y="2485620"/>
            <a:ext cx="7187811" cy="439933"/>
          </a:xfrm>
          <a:prstGeom prst="rect">
            <a:avLst/>
          </a:prstGeom>
        </p:spPr>
        <p:txBody>
          <a:bodyPr vert="horz" wrap="square" lIns="0" tIns="8958"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LOREAL Essentielle" pitchFamily="2" charset="0"/>
              </a:rPr>
              <a:t>Overview of Actinic Keratosis (AK)</a:t>
            </a:r>
          </a:p>
        </p:txBody>
      </p:sp>
      <p:pic>
        <p:nvPicPr>
          <p:cNvPr id="14" name="Image 3">
            <a:extLst>
              <a:ext uri="{FF2B5EF4-FFF2-40B4-BE49-F238E27FC236}">
                <a16:creationId xmlns:a16="http://schemas.microsoft.com/office/drawing/2014/main" id="{AF67786E-4F2B-9C43-79A2-0A391CEF6A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1077" y="0"/>
            <a:ext cx="3762355" cy="966657"/>
          </a:xfrm>
          <a:prstGeom prst="rect">
            <a:avLst/>
          </a:prstGeom>
        </p:spPr>
      </p:pic>
      <p:sp>
        <p:nvSpPr>
          <p:cNvPr id="3" name="TextBox 2">
            <a:extLst>
              <a:ext uri="{FF2B5EF4-FFF2-40B4-BE49-F238E27FC236}">
                <a16:creationId xmlns:a16="http://schemas.microsoft.com/office/drawing/2014/main" id="{4AAF4E7F-283C-BA0F-02B9-84148BDB6019}"/>
              </a:ext>
            </a:extLst>
          </p:cNvPr>
          <p:cNvSpPr txBox="1"/>
          <p:nvPr/>
        </p:nvSpPr>
        <p:spPr>
          <a:xfrm>
            <a:off x="5814968" y="3832632"/>
            <a:ext cx="5082675" cy="923330"/>
          </a:xfrm>
          <a:prstGeom prst="rect">
            <a:avLst/>
          </a:prstGeom>
          <a:noFill/>
        </p:spPr>
        <p:txBody>
          <a:bodyPr wrap="square">
            <a:spAutoFit/>
          </a:bodyPr>
          <a:lstStyle/>
          <a:p>
            <a:r>
              <a:rPr lang="en-US" dirty="0">
                <a:solidFill>
                  <a:srgbClr val="FF0000"/>
                </a:solidFill>
                <a:highlight>
                  <a:srgbClr val="FFFF00"/>
                </a:highlight>
              </a:rPr>
              <a:t>I usually call them solar keratoses. </a:t>
            </a:r>
          </a:p>
          <a:p>
            <a:endParaRPr lang="en-US" dirty="0">
              <a:solidFill>
                <a:srgbClr val="FF0000"/>
              </a:solidFill>
              <a:highlight>
                <a:srgbClr val="FFFF00"/>
              </a:highlight>
            </a:endParaRPr>
          </a:p>
          <a:p>
            <a:r>
              <a:rPr lang="en-US" dirty="0">
                <a:solidFill>
                  <a:srgbClr val="FF0000"/>
                </a:solidFill>
                <a:highlight>
                  <a:srgbClr val="FFFF00"/>
                </a:highlight>
              </a:rPr>
              <a:t>When talking to patients I use the term “sun spots”.</a:t>
            </a:r>
            <a:endParaRPr lang="en-US" dirty="0"/>
          </a:p>
        </p:txBody>
      </p:sp>
    </p:spTree>
    <p:extLst>
      <p:ext uri="{BB962C8B-B14F-4D97-AF65-F5344CB8AC3E}">
        <p14:creationId xmlns:p14="http://schemas.microsoft.com/office/powerpoint/2010/main" val="2491344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08787"/>
            <a:ext cx="11151029" cy="1143000"/>
          </a:xfrm>
        </p:spPr>
        <p:txBody>
          <a:bodyPr/>
          <a:lstStyle/>
          <a:p>
            <a:r>
              <a:rPr lang="en-AU" dirty="0">
                <a:latin typeface="LOREAL Essentielle" pitchFamily="2" charset="0"/>
              </a:rPr>
              <a:t>Overview of Actinic Keratosis (AK)</a:t>
            </a:r>
          </a:p>
        </p:txBody>
      </p:sp>
      <p:sp>
        <p:nvSpPr>
          <p:cNvPr id="3" name="Content Placeholder 2"/>
          <p:cNvSpPr>
            <a:spLocks noGrp="1"/>
          </p:cNvSpPr>
          <p:nvPr>
            <p:ph idx="1"/>
          </p:nvPr>
        </p:nvSpPr>
        <p:spPr>
          <a:xfrm>
            <a:off x="2549913" y="2420724"/>
            <a:ext cx="9038796" cy="3570981"/>
          </a:xfrm>
        </p:spPr>
        <p:txBody>
          <a:bodyPr>
            <a:normAutofit fontScale="85000" lnSpcReduction="10000"/>
          </a:bodyPr>
          <a:lstStyle/>
          <a:p>
            <a:pPr marL="380990" indent="-380990"/>
            <a:r>
              <a:rPr lang="en-GB" sz="2400" dirty="0">
                <a:latin typeface="LOREAL Essentielle" pitchFamily="2" charset="0"/>
              </a:rPr>
              <a:t>AK lesions appear as small, flat or slightly raised scaly macules or plaques</a:t>
            </a:r>
          </a:p>
          <a:p>
            <a:pPr marL="380990" indent="-380990"/>
            <a:r>
              <a:rPr lang="en-GB" sz="2400" dirty="0">
                <a:latin typeface="LOREAL Essentielle" pitchFamily="2" charset="0"/>
              </a:rPr>
              <a:t>Their colour varies greatly from a normal skin tone to reddish-brown</a:t>
            </a:r>
          </a:p>
          <a:p>
            <a:pPr marL="380990" indent="-380990"/>
            <a:r>
              <a:rPr lang="en-GB" sz="2400" dirty="0">
                <a:latin typeface="LOREAL Essentielle" pitchFamily="2" charset="0"/>
              </a:rPr>
              <a:t>They are around 3 mm to 10 mm in diameter and can grow gradually. The skin surrounding the lesion shows other signs of damage caused by UV light, such as dark spots, burst blood vessels and a yellowish colour</a:t>
            </a:r>
          </a:p>
          <a:p>
            <a:pPr marL="380990" indent="-380990"/>
            <a:r>
              <a:rPr lang="en-GB" sz="2400" dirty="0">
                <a:latin typeface="LOREAL Essentielle" pitchFamily="2" charset="0"/>
              </a:rPr>
              <a:t>Over time, there is a risk that AK lesions will thicken and harden. Occasionally, their colour changes from red to brown. A cone-shaped growth sometimes appears on the lesion, known as a </a:t>
            </a:r>
            <a:r>
              <a:rPr lang="en-GB" sz="2400" i="1" dirty="0">
                <a:latin typeface="LOREAL Essentielle" pitchFamily="2" charset="0"/>
              </a:rPr>
              <a:t>cutaneous horn </a:t>
            </a:r>
          </a:p>
          <a:p>
            <a:pPr marL="380990" indent="-380990"/>
            <a:r>
              <a:rPr lang="en-GB" sz="2400" dirty="0">
                <a:latin typeface="LOREAL Essentielle" pitchFamily="2" charset="0"/>
              </a:rPr>
              <a:t>AKs are usually located on the face, but lesions can actually appear anywhere on the body that has been chronically exposed to UV light, such as the arms, legs and backs of the hands.</a:t>
            </a:r>
          </a:p>
        </p:txBody>
      </p:sp>
      <p:pic>
        <p:nvPicPr>
          <p:cNvPr id="4" name="Image 11">
            <a:extLst>
              <a:ext uri="{FF2B5EF4-FFF2-40B4-BE49-F238E27FC236}">
                <a16:creationId xmlns:a16="http://schemas.microsoft.com/office/drawing/2014/main" id="{DD6F710C-E366-7052-EAC5-6D5CB465EF74}"/>
              </a:ext>
            </a:extLst>
          </p:cNvPr>
          <p:cNvPicPr>
            <a:picLocks noChangeAspect="1"/>
          </p:cNvPicPr>
          <p:nvPr/>
        </p:nvPicPr>
        <p:blipFill rotWithShape="1">
          <a:blip r:embed="rId3"/>
          <a:srcRect b="20670"/>
          <a:stretch/>
        </p:blipFill>
        <p:spPr>
          <a:xfrm>
            <a:off x="794912" y="2304571"/>
            <a:ext cx="1696136" cy="1244941"/>
          </a:xfrm>
          <a:prstGeom prst="rect">
            <a:avLst/>
          </a:prstGeom>
        </p:spPr>
      </p:pic>
      <p:pic>
        <p:nvPicPr>
          <p:cNvPr id="5" name="Image 4">
            <a:extLst>
              <a:ext uri="{FF2B5EF4-FFF2-40B4-BE49-F238E27FC236}">
                <a16:creationId xmlns:a16="http://schemas.microsoft.com/office/drawing/2014/main" id="{2584BB99-64F3-736B-E1ED-E54FA0E37F48}"/>
              </a:ext>
            </a:extLst>
          </p:cNvPr>
          <p:cNvPicPr>
            <a:picLocks noChangeAspect="1"/>
          </p:cNvPicPr>
          <p:nvPr/>
        </p:nvPicPr>
        <p:blipFill rotWithShape="1">
          <a:blip r:embed="rId4"/>
          <a:srcRect l="10057" t="-601" r="7950" b="1"/>
          <a:stretch/>
        </p:blipFill>
        <p:spPr>
          <a:xfrm>
            <a:off x="807958" y="3571001"/>
            <a:ext cx="1669839" cy="1244943"/>
          </a:xfrm>
          <a:prstGeom prst="rect">
            <a:avLst/>
          </a:prstGeom>
        </p:spPr>
      </p:pic>
      <p:pic>
        <p:nvPicPr>
          <p:cNvPr id="6" name="Image 5">
            <a:extLst>
              <a:ext uri="{FF2B5EF4-FFF2-40B4-BE49-F238E27FC236}">
                <a16:creationId xmlns:a16="http://schemas.microsoft.com/office/drawing/2014/main" id="{D1DE528E-AC25-D6A0-3759-4C2DDA4C5DA7}"/>
              </a:ext>
            </a:extLst>
          </p:cNvPr>
          <p:cNvPicPr>
            <a:picLocks noChangeAspect="1"/>
          </p:cNvPicPr>
          <p:nvPr/>
        </p:nvPicPr>
        <p:blipFill rotWithShape="1">
          <a:blip r:embed="rId5"/>
          <a:srcRect l="1" r="-3116" b="22879"/>
          <a:stretch/>
        </p:blipFill>
        <p:spPr>
          <a:xfrm>
            <a:off x="805163" y="4837431"/>
            <a:ext cx="1744749" cy="1264844"/>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08EA525D-7A4D-C489-7E95-E8BC1E1E85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0064" y="0"/>
            <a:ext cx="3019213" cy="774158"/>
          </a:xfrm>
          <a:prstGeom prst="rect">
            <a:avLst/>
          </a:prstGeom>
        </p:spPr>
      </p:pic>
      <p:sp>
        <p:nvSpPr>
          <p:cNvPr id="8" name="Rectangle 7">
            <a:extLst>
              <a:ext uri="{FF2B5EF4-FFF2-40B4-BE49-F238E27FC236}">
                <a16:creationId xmlns:a16="http://schemas.microsoft.com/office/drawing/2014/main" id="{9639300D-6E51-17A0-E72A-B212DD2F7942}"/>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Tree>
    <p:extLst>
      <p:ext uri="{BB962C8B-B14F-4D97-AF65-F5344CB8AC3E}">
        <p14:creationId xmlns:p14="http://schemas.microsoft.com/office/powerpoint/2010/main" val="2460280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1009527"/>
            <a:ext cx="11297478" cy="4351338"/>
          </a:xfrm>
        </p:spPr>
        <p:txBody>
          <a:bodyPr vert="horz" lIns="91440" tIns="45720" rIns="91440" bIns="45720" rtlCol="0" anchor="t">
            <a:normAutofit lnSpcReduction="10000"/>
          </a:bodyPr>
          <a:lstStyle/>
          <a:p>
            <a:pPr marL="0" indent="0">
              <a:lnSpc>
                <a:spcPct val="120000"/>
              </a:lnSpc>
              <a:spcBef>
                <a:spcPts val="0"/>
              </a:spcBef>
              <a:buClr>
                <a:srgbClr val="FF850C"/>
              </a:buClr>
              <a:buNone/>
            </a:pPr>
            <a:endParaRPr lang="en-AU" sz="1800" kern="0" dirty="0">
              <a:effectLst/>
              <a:latin typeface="LOREAL Essentielle" pitchFamily="2" charset="0"/>
              <a:ea typeface="Century Gothic" panose="020B0502020202020204" pitchFamily="34" charset="0"/>
              <a:cs typeface="Times New Roman" panose="02020603050405020304" pitchFamily="18" charset="0"/>
            </a:endParaRPr>
          </a:p>
          <a:p>
            <a:r>
              <a:rPr lang="en-AU" sz="1800" kern="0" dirty="0">
                <a:effectLst/>
                <a:latin typeface="LOREAL Essentielle" pitchFamily="2" charset="0"/>
                <a:ea typeface="Century Gothic" panose="020B0502020202020204" pitchFamily="34" charset="0"/>
                <a:cs typeface="Times New Roman" panose="02020603050405020304" pitchFamily="18" charset="0"/>
              </a:rPr>
              <a:t>Risk factors for AK include: </a:t>
            </a:r>
          </a:p>
          <a:p>
            <a:pPr lvl="1"/>
            <a:r>
              <a:rPr lang="en-AU" sz="1800" kern="0" dirty="0">
                <a:latin typeface="LOREAL Essentielle" pitchFamily="2" charset="0"/>
                <a:cs typeface="Times New Roman" panose="02020603050405020304" pitchFamily="18" charset="0"/>
              </a:rPr>
              <a:t>Fair skin</a:t>
            </a:r>
          </a:p>
          <a:p>
            <a:pPr lvl="1"/>
            <a:r>
              <a:rPr lang="en-AU" sz="1800" kern="0" dirty="0">
                <a:latin typeface="LOREAL Essentielle" pitchFamily="2" charset="0"/>
                <a:cs typeface="Times New Roman" panose="02020603050405020304" pitchFamily="18" charset="0"/>
              </a:rPr>
              <a:t>Genetic factors associated with increased susceptibility to UV radiation and;</a:t>
            </a:r>
          </a:p>
          <a:p>
            <a:pPr lvl="1"/>
            <a:r>
              <a:rPr lang="en-AU" sz="1800" kern="0" dirty="0">
                <a:latin typeface="LOREAL Essentielle" pitchFamily="2" charset="0"/>
                <a:cs typeface="Times New Roman" panose="02020603050405020304" pitchFamily="18" charset="0"/>
              </a:rPr>
              <a:t>Accumulated greater lifetime exposure to UV radiation due to outdoor occupations and outdoor activities (e.g. construction, farming) </a:t>
            </a:r>
          </a:p>
          <a:p>
            <a:r>
              <a:rPr lang="en-AU" sz="1800" kern="0" dirty="0">
                <a:effectLst/>
                <a:latin typeface="LOREAL Essentielle" pitchFamily="2" charset="0"/>
                <a:ea typeface="Century Gothic" panose="020B0502020202020204" pitchFamily="34" charset="0"/>
                <a:cs typeface="Times New Roman" panose="02020603050405020304" pitchFamily="18" charset="0"/>
              </a:rPr>
              <a:t>AKs typically present in areas of greatest sun exposure and hence highest solar damage; more than 80% of all AKs are found on the upper limbs and head and neck region </a:t>
            </a:r>
          </a:p>
          <a:p>
            <a:r>
              <a:rPr lang="en-AU" sz="1800" kern="0" dirty="0">
                <a:effectLst/>
                <a:latin typeface="LOREAL Essentielle" pitchFamily="2" charset="0"/>
                <a:ea typeface="Century Gothic" panose="020B0502020202020204" pitchFamily="34" charset="0"/>
                <a:cs typeface="Times New Roman" panose="02020603050405020304" pitchFamily="18" charset="0"/>
              </a:rPr>
              <a:t>40-50% in Australians and New Zealanders over the age of 40 years</a:t>
            </a:r>
            <a:endParaRPr lang="en-AU" sz="1800" kern="0" dirty="0">
              <a:latin typeface="LOREAL Essentielle" pitchFamily="2" charset="0"/>
              <a:ea typeface="Century Gothic" panose="020B0502020202020204" pitchFamily="34" charset="0"/>
              <a:cs typeface="Times New Roman" panose="02020603050405020304" pitchFamily="18" charset="0"/>
            </a:endParaRPr>
          </a:p>
          <a:p>
            <a:r>
              <a:rPr lang="en-AU" sz="1800" kern="0" dirty="0">
                <a:effectLst/>
                <a:latin typeface="LOREAL Essentielle" pitchFamily="2" charset="0"/>
                <a:ea typeface="Century Gothic" panose="020B0502020202020204" pitchFamily="34" charset="0"/>
                <a:cs typeface="Times New Roman" panose="02020603050405020304" pitchFamily="18" charset="0"/>
              </a:rPr>
              <a:t>AKs can evolve into squamous cell carcinoma (SCC) if left untreated with approximately 10% of AKs progressing to SCCs</a:t>
            </a:r>
          </a:p>
          <a:p>
            <a:r>
              <a:rPr lang="en-AU" sz="1800" kern="0" dirty="0">
                <a:latin typeface="LOREAL Essentielle" pitchFamily="2" charset="0"/>
                <a:cs typeface="Times New Roman" panose="02020603050405020304" pitchFamily="18" charset="0"/>
              </a:rPr>
              <a:t>Patients with AKs high risk for skin cancers vs general population</a:t>
            </a:r>
          </a:p>
          <a:p>
            <a:pPr lvl="1"/>
            <a:r>
              <a:rPr lang="en-AU" sz="1800" kern="0" dirty="0">
                <a:latin typeface="LOREAL Essentielle" pitchFamily="2" charset="0"/>
                <a:cs typeface="Times New Roman" panose="02020603050405020304" pitchFamily="18" charset="0"/>
              </a:rPr>
              <a:t>Regular skin checks </a:t>
            </a:r>
          </a:p>
          <a:p>
            <a:pPr lvl="1"/>
            <a:r>
              <a:rPr lang="en-AU" sz="1800" kern="0" dirty="0">
                <a:latin typeface="LOREAL Essentielle" pitchFamily="2" charset="0"/>
                <a:cs typeface="Times New Roman" panose="02020603050405020304" pitchFamily="18" charset="0"/>
              </a:rPr>
              <a:t>Aim to treat most AKs</a:t>
            </a:r>
          </a:p>
          <a:p>
            <a:pPr>
              <a:lnSpc>
                <a:spcPct val="120000"/>
              </a:lnSpc>
              <a:spcBef>
                <a:spcPts val="0"/>
              </a:spcBef>
              <a:buClr>
                <a:srgbClr val="FF850C"/>
              </a:buClr>
              <a:buFont typeface="Wingdings" panose="05000000000000000000" pitchFamily="2" charset="2"/>
              <a:buChar char="§"/>
            </a:pPr>
            <a:endParaRPr lang="en-AU" sz="1800" dirty="0">
              <a:latin typeface="LOREAL Essentielle" pitchFamily="2"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Overview of AK</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pic>
        <p:nvPicPr>
          <p:cNvPr id="2" name="Image 55" descr="Une image contenant ciel, personne, extérieur&#10;&#10;Description générée automatiquement">
            <a:extLst>
              <a:ext uri="{FF2B5EF4-FFF2-40B4-BE49-F238E27FC236}">
                <a16:creationId xmlns:a16="http://schemas.microsoft.com/office/drawing/2014/main" id="{262E1A3C-1698-BDFF-E12D-CB2E0FE6098A}"/>
              </a:ext>
            </a:extLst>
          </p:cNvPr>
          <p:cNvPicPr>
            <a:picLocks noChangeAspect="1"/>
          </p:cNvPicPr>
          <p:nvPr/>
        </p:nvPicPr>
        <p:blipFill rotWithShape="1">
          <a:blip r:embed="rId4">
            <a:extLst>
              <a:ext uri="{28A0092B-C50C-407E-A947-70E740481C1C}">
                <a14:useLocalDpi xmlns:a14="http://schemas.microsoft.com/office/drawing/2010/main" val="0"/>
              </a:ext>
            </a:extLst>
          </a:blip>
          <a:srcRect l="30256" t="1115" r="17467" b="46281"/>
          <a:stretch/>
        </p:blipFill>
        <p:spPr>
          <a:xfrm>
            <a:off x="1008272" y="5420011"/>
            <a:ext cx="1277040" cy="856923"/>
          </a:xfrm>
          <a:prstGeom prst="rect">
            <a:avLst/>
          </a:prstGeom>
        </p:spPr>
      </p:pic>
      <p:pic>
        <p:nvPicPr>
          <p:cNvPr id="4" name="Image 53" descr="Une image contenant personne, mur, intérieur&#10;&#10;Description générée automatiquement">
            <a:extLst>
              <a:ext uri="{FF2B5EF4-FFF2-40B4-BE49-F238E27FC236}">
                <a16:creationId xmlns:a16="http://schemas.microsoft.com/office/drawing/2014/main" id="{2435742E-3BEF-CED4-EF72-0CA3A1C0E842}"/>
              </a:ext>
            </a:extLst>
          </p:cNvPr>
          <p:cNvPicPr>
            <a:picLocks noChangeAspect="1"/>
          </p:cNvPicPr>
          <p:nvPr/>
        </p:nvPicPr>
        <p:blipFill rotWithShape="1">
          <a:blip r:embed="rId5">
            <a:extLst>
              <a:ext uri="{28A0092B-C50C-407E-A947-70E740481C1C}">
                <a14:useLocalDpi xmlns:a14="http://schemas.microsoft.com/office/drawing/2010/main" val="0"/>
              </a:ext>
            </a:extLst>
          </a:blip>
          <a:srcRect t="14852" b="39992"/>
          <a:stretch/>
        </p:blipFill>
        <p:spPr>
          <a:xfrm>
            <a:off x="2680072" y="5414109"/>
            <a:ext cx="1274232" cy="862825"/>
          </a:xfrm>
          <a:prstGeom prst="rect">
            <a:avLst/>
          </a:prstGeom>
        </p:spPr>
      </p:pic>
      <p:pic>
        <p:nvPicPr>
          <p:cNvPr id="9" name="Image 54" descr="Une image contenant personne, extérieur, eau, ciel&#10;&#10;Description générée automatiquement">
            <a:extLst>
              <a:ext uri="{FF2B5EF4-FFF2-40B4-BE49-F238E27FC236}">
                <a16:creationId xmlns:a16="http://schemas.microsoft.com/office/drawing/2014/main" id="{CA2771B9-977C-5CF1-5D53-191F0B59A7E8}"/>
              </a:ext>
            </a:extLst>
          </p:cNvPr>
          <p:cNvPicPr>
            <a:picLocks noChangeAspect="1"/>
          </p:cNvPicPr>
          <p:nvPr/>
        </p:nvPicPr>
        <p:blipFill rotWithShape="1">
          <a:blip r:embed="rId6">
            <a:extLst>
              <a:ext uri="{28A0092B-C50C-407E-A947-70E740481C1C}">
                <a14:useLocalDpi xmlns:a14="http://schemas.microsoft.com/office/drawing/2010/main" val="0"/>
              </a:ext>
            </a:extLst>
          </a:blip>
          <a:srcRect l="60591" b="56778"/>
          <a:stretch/>
        </p:blipFill>
        <p:spPr>
          <a:xfrm>
            <a:off x="4349064" y="5420011"/>
            <a:ext cx="1433428" cy="856923"/>
          </a:xfrm>
          <a:prstGeom prst="rect">
            <a:avLst/>
          </a:prstGeom>
        </p:spPr>
      </p:pic>
      <p:pic>
        <p:nvPicPr>
          <p:cNvPr id="10" name="Image 58" descr="Une image contenant personne, femme&#10;&#10;Description générée automatiquement">
            <a:extLst>
              <a:ext uri="{FF2B5EF4-FFF2-40B4-BE49-F238E27FC236}">
                <a16:creationId xmlns:a16="http://schemas.microsoft.com/office/drawing/2014/main" id="{F61D1B06-B589-EBA3-055B-D417E94232BB}"/>
              </a:ext>
            </a:extLst>
          </p:cNvPr>
          <p:cNvPicPr>
            <a:picLocks noChangeAspect="1"/>
          </p:cNvPicPr>
          <p:nvPr/>
        </p:nvPicPr>
        <p:blipFill rotWithShape="1">
          <a:blip r:embed="rId7">
            <a:extLst>
              <a:ext uri="{28A0092B-C50C-407E-A947-70E740481C1C}">
                <a14:useLocalDpi xmlns:a14="http://schemas.microsoft.com/office/drawing/2010/main" val="0"/>
              </a:ext>
            </a:extLst>
          </a:blip>
          <a:srcRect l="4384" t="407" r="5184" b="7893"/>
          <a:stretch/>
        </p:blipFill>
        <p:spPr>
          <a:xfrm>
            <a:off x="6177252" y="5414109"/>
            <a:ext cx="1284183" cy="868131"/>
          </a:xfrm>
          <a:prstGeom prst="rect">
            <a:avLst/>
          </a:prstGeom>
        </p:spPr>
      </p:pic>
    </p:spTree>
    <p:extLst>
      <p:ext uri="{BB962C8B-B14F-4D97-AF65-F5344CB8AC3E}">
        <p14:creationId xmlns:p14="http://schemas.microsoft.com/office/powerpoint/2010/main" val="3583662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7164888" y="289408"/>
            <a:ext cx="5027112" cy="5306818"/>
          </a:xfrm>
        </p:spPr>
        <p:txBody>
          <a:bodyPr vert="horz" lIns="91440" tIns="45720" rIns="91440" bIns="45720" rtlCol="0" anchor="t">
            <a:normAutofit fontScale="92500" lnSpcReduction="20000"/>
          </a:bodyPr>
          <a:lstStyle/>
          <a:p>
            <a:pPr marL="0" indent="0">
              <a:buNone/>
            </a:pPr>
            <a:endParaRPr lang="en-AU" sz="2400" dirty="0">
              <a:highlight>
                <a:srgbClr val="FFFF00"/>
              </a:highlight>
              <a:latin typeface="LOREAL Essentielle" pitchFamily="2" charset="0"/>
            </a:endParaRPr>
          </a:p>
          <a:p>
            <a:pPr marL="0" indent="0" algn="ctr">
              <a:buNone/>
            </a:pPr>
            <a:r>
              <a:rPr lang="en-AU" sz="2400" b="1" kern="0" dirty="0">
                <a:effectLst/>
                <a:latin typeface="LOREAL Essentielle" pitchFamily="2" charset="0"/>
                <a:ea typeface="Century Gothic" panose="020B0502020202020204" pitchFamily="34" charset="0"/>
                <a:cs typeface="Times New Roman" panose="02020603050405020304" pitchFamily="18" charset="0"/>
              </a:rPr>
              <a:t>Olsen clinical grading </a:t>
            </a:r>
          </a:p>
          <a:p>
            <a:pPr marL="0" indent="0" algn="ctr">
              <a:buNone/>
            </a:pPr>
            <a:endParaRPr lang="en-AU" sz="2400" b="1" kern="0" dirty="0">
              <a:effectLst/>
              <a:latin typeface="LOREAL Essentielle" pitchFamily="2" charset="0"/>
              <a:ea typeface="Century Gothic" panose="020B0502020202020204" pitchFamily="34" charset="0"/>
              <a:cs typeface="Times New Roman" panose="02020603050405020304" pitchFamily="18" charset="0"/>
            </a:endParaRPr>
          </a:p>
          <a:p>
            <a:pPr marL="0" indent="0">
              <a:buNone/>
            </a:pPr>
            <a:r>
              <a:rPr lang="en-AU" sz="1800" kern="0" dirty="0">
                <a:latin typeface="LOREAL Essentielle" pitchFamily="2" charset="0"/>
                <a:ea typeface="Century Gothic" panose="020B0502020202020204" pitchFamily="34" charset="0"/>
                <a:cs typeface="Times New Roman" panose="02020603050405020304" pitchFamily="18" charset="0"/>
              </a:rPr>
              <a:t>I = Image A</a:t>
            </a:r>
          </a:p>
          <a:p>
            <a:pPr marL="0" indent="0">
              <a:buNone/>
            </a:pPr>
            <a:r>
              <a:rPr lang="en-AU" sz="1800" kern="0" dirty="0">
                <a:latin typeface="LOREAL Essentielle" pitchFamily="2" charset="0"/>
                <a:ea typeface="Century Gothic" panose="020B0502020202020204" pitchFamily="34" charset="0"/>
                <a:cs typeface="Times New Roman" panose="02020603050405020304" pitchFamily="18" charset="0"/>
              </a:rPr>
              <a:t>II</a:t>
            </a:r>
            <a:r>
              <a:rPr lang="en-AU" sz="1800" kern="0" dirty="0">
                <a:effectLst/>
                <a:latin typeface="LOREAL Essentielle" pitchFamily="2" charset="0"/>
                <a:ea typeface="Century Gothic" panose="020B0502020202020204" pitchFamily="34" charset="0"/>
                <a:cs typeface="Times New Roman" panose="02020603050405020304" pitchFamily="18" charset="0"/>
              </a:rPr>
              <a:t> = Image B</a:t>
            </a:r>
          </a:p>
          <a:p>
            <a:pPr marL="0" indent="0">
              <a:buNone/>
            </a:pPr>
            <a:r>
              <a:rPr lang="en-AU" sz="1800" kern="0" dirty="0">
                <a:latin typeface="LOREAL Essentielle" pitchFamily="2" charset="0"/>
                <a:ea typeface="Century Gothic" panose="020B0502020202020204" pitchFamily="34" charset="0"/>
                <a:cs typeface="Times New Roman" panose="02020603050405020304" pitchFamily="18" charset="0"/>
              </a:rPr>
              <a:t>III</a:t>
            </a:r>
            <a:r>
              <a:rPr lang="en-AU" sz="1800" kern="0" dirty="0">
                <a:effectLst/>
                <a:latin typeface="LOREAL Essentielle" pitchFamily="2" charset="0"/>
                <a:ea typeface="Century Gothic" panose="020B0502020202020204" pitchFamily="34" charset="0"/>
                <a:cs typeface="Times New Roman" panose="02020603050405020304" pitchFamily="18" charset="0"/>
              </a:rPr>
              <a:t> = Images C and D</a:t>
            </a:r>
          </a:p>
          <a:p>
            <a:pPr marL="0" indent="0">
              <a:buNone/>
            </a:pPr>
            <a:endParaRPr lang="en-AU" sz="1800" kern="0" dirty="0">
              <a:latin typeface="LOREAL Essentielle" pitchFamily="2" charset="0"/>
              <a:cs typeface="Times New Roman" panose="02020603050405020304" pitchFamily="18" charset="0"/>
            </a:endParaRPr>
          </a:p>
          <a:p>
            <a:pPr marL="0" indent="0">
              <a:buNone/>
            </a:pPr>
            <a:r>
              <a:rPr lang="en-AU" sz="1800" kern="0" dirty="0">
                <a:latin typeface="LOREAL Essentielle" pitchFamily="2" charset="0"/>
                <a:cs typeface="Times New Roman" panose="02020603050405020304" pitchFamily="18" charset="0"/>
              </a:rPr>
              <a:t>Note that clinical severity of AK does not correlate with histological severity. Be careful just treating the worst looking AKs.</a:t>
            </a:r>
          </a:p>
          <a:p>
            <a:pPr marL="0" indent="0">
              <a:buNone/>
            </a:pPr>
            <a:endParaRPr lang="en-AU" sz="1800" kern="0" dirty="0">
              <a:latin typeface="LOREAL Essentielle" pitchFamily="2" charset="0"/>
              <a:cs typeface="Times New Roman" panose="02020603050405020304" pitchFamily="18" charset="0"/>
            </a:endParaRPr>
          </a:p>
          <a:p>
            <a:pPr marL="0" indent="0">
              <a:buNone/>
            </a:pPr>
            <a:r>
              <a:rPr lang="en-AU" sz="1800" kern="0" dirty="0">
                <a:latin typeface="LOREAL Essentielle" pitchFamily="2" charset="0"/>
                <a:cs typeface="Times New Roman" panose="02020603050405020304" pitchFamily="18" charset="0"/>
              </a:rPr>
              <a:t>Grade III -&gt; favour 5-FU based field treatments with pre-treatment (curettage, </a:t>
            </a:r>
            <a:r>
              <a:rPr lang="en-AU" sz="1800" kern="0" dirty="0" err="1">
                <a:latin typeface="LOREAL Essentielle" pitchFamily="2" charset="0"/>
                <a:cs typeface="Times New Roman" panose="02020603050405020304" pitchFamily="18" charset="0"/>
              </a:rPr>
              <a:t>keratolytics</a:t>
            </a:r>
            <a:r>
              <a:rPr lang="en-AU" sz="1800" kern="0" dirty="0">
                <a:latin typeface="LOREAL Essentielle" pitchFamily="2" charset="0"/>
                <a:cs typeface="Times New Roman" panose="02020603050405020304" pitchFamily="18" charset="0"/>
              </a:rPr>
              <a:t>)</a:t>
            </a:r>
          </a:p>
          <a:p>
            <a:pPr marL="0" indent="0">
              <a:buNone/>
            </a:pPr>
            <a:endParaRPr lang="en-AU" sz="1800" kern="0" dirty="0">
              <a:latin typeface="LOREAL Essentielle" pitchFamily="2" charset="0"/>
              <a:cs typeface="Times New Roman" panose="02020603050405020304" pitchFamily="18" charset="0"/>
            </a:endParaRPr>
          </a:p>
          <a:p>
            <a:pPr marL="0" indent="0">
              <a:buNone/>
            </a:pPr>
            <a:r>
              <a:rPr lang="en-AU" sz="1200" kern="0" dirty="0">
                <a:latin typeface="LOREAL Essentielle" pitchFamily="2" charset="0"/>
                <a:cs typeface="Times New Roman" panose="02020603050405020304" pitchFamily="18" charset="0"/>
              </a:rPr>
              <a:t>Images from</a:t>
            </a:r>
          </a:p>
          <a:p>
            <a:pPr marL="0" indent="0">
              <a:buNone/>
            </a:pPr>
            <a:r>
              <a:rPr lang="en-AU" sz="1200" i="1" kern="0" dirty="0" err="1">
                <a:latin typeface="LOREAL Essentielle" pitchFamily="2" charset="0"/>
                <a:cs typeface="Times New Roman" panose="02020603050405020304" pitchFamily="18" charset="0"/>
              </a:rPr>
              <a:t>Dréno</a:t>
            </a:r>
            <a:r>
              <a:rPr lang="en-AU" sz="1200" i="1" kern="0" dirty="0">
                <a:latin typeface="LOREAL Essentielle" pitchFamily="2" charset="0"/>
                <a:cs typeface="Times New Roman" panose="02020603050405020304" pitchFamily="18" charset="0"/>
              </a:rPr>
              <a:t>, Brigitte &amp; </a:t>
            </a:r>
            <a:r>
              <a:rPr lang="en-AU" sz="1200" i="1" kern="0" dirty="0" err="1">
                <a:latin typeface="LOREAL Essentielle" pitchFamily="2" charset="0"/>
                <a:cs typeface="Times New Roman" panose="02020603050405020304" pitchFamily="18" charset="0"/>
              </a:rPr>
              <a:t>Cerio</a:t>
            </a:r>
            <a:r>
              <a:rPr lang="en-AU" sz="1200" i="1" kern="0" dirty="0">
                <a:latin typeface="LOREAL Essentielle" pitchFamily="2" charset="0"/>
                <a:cs typeface="Times New Roman" panose="02020603050405020304" pitchFamily="18" charset="0"/>
              </a:rPr>
              <a:t>, </a:t>
            </a:r>
            <a:r>
              <a:rPr lang="en-AU" sz="1200" i="1" kern="0" dirty="0" err="1">
                <a:latin typeface="LOREAL Essentielle" pitchFamily="2" charset="0"/>
                <a:cs typeface="Times New Roman" panose="02020603050405020304" pitchFamily="18" charset="0"/>
              </a:rPr>
              <a:t>Rino</a:t>
            </a:r>
            <a:r>
              <a:rPr lang="en-AU" sz="1200" i="1" kern="0" dirty="0">
                <a:latin typeface="LOREAL Essentielle" pitchFamily="2" charset="0"/>
                <a:cs typeface="Times New Roman" panose="02020603050405020304" pitchFamily="18" charset="0"/>
              </a:rPr>
              <a:t> &amp; </a:t>
            </a:r>
            <a:r>
              <a:rPr lang="en-AU" sz="1200" i="1" kern="0" dirty="0" err="1">
                <a:latin typeface="LOREAL Essentielle" pitchFamily="2" charset="0"/>
                <a:cs typeface="Times New Roman" panose="02020603050405020304" pitchFamily="18" charset="0"/>
              </a:rPr>
              <a:t>Dirschka</a:t>
            </a:r>
            <a:r>
              <a:rPr lang="en-AU" sz="1200" i="1" kern="0" dirty="0">
                <a:latin typeface="LOREAL Essentielle" pitchFamily="2" charset="0"/>
                <a:cs typeface="Times New Roman" panose="02020603050405020304" pitchFamily="18" charset="0"/>
              </a:rPr>
              <a:t>, Thomas &amp; </a:t>
            </a:r>
            <a:r>
              <a:rPr lang="en-AU" sz="1200" i="1" kern="0" dirty="0" err="1">
                <a:latin typeface="LOREAL Essentielle" pitchFamily="2" charset="0"/>
                <a:cs typeface="Times New Roman" panose="02020603050405020304" pitchFamily="18" charset="0"/>
              </a:rPr>
              <a:t>Figueras</a:t>
            </a:r>
            <a:r>
              <a:rPr lang="en-AU" sz="1200" i="1" kern="0" dirty="0">
                <a:latin typeface="LOREAL Essentielle" pitchFamily="2" charset="0"/>
                <a:cs typeface="Times New Roman" panose="02020603050405020304" pitchFamily="18" charset="0"/>
              </a:rPr>
              <a:t>, </a:t>
            </a:r>
            <a:r>
              <a:rPr lang="en-AU" sz="1200" i="1" kern="0" dirty="0" err="1">
                <a:latin typeface="LOREAL Essentielle" pitchFamily="2" charset="0"/>
                <a:cs typeface="Times New Roman" panose="02020603050405020304" pitchFamily="18" charset="0"/>
              </a:rPr>
              <a:t>Ignasi</a:t>
            </a:r>
            <a:r>
              <a:rPr lang="en-AU" sz="1200" i="1" kern="0" dirty="0">
                <a:latin typeface="LOREAL Essentielle" pitchFamily="2" charset="0"/>
                <a:cs typeface="Times New Roman" panose="02020603050405020304" pitchFamily="18" charset="0"/>
              </a:rPr>
              <a:t> &amp; Lear, John &amp; Peris, </a:t>
            </a:r>
            <a:r>
              <a:rPr lang="en-AU" sz="1200" i="1" kern="0" dirty="0" err="1">
                <a:latin typeface="LOREAL Essentielle" pitchFamily="2" charset="0"/>
                <a:cs typeface="Times New Roman" panose="02020603050405020304" pitchFamily="18" charset="0"/>
              </a:rPr>
              <a:t>Ketty</a:t>
            </a:r>
            <a:r>
              <a:rPr lang="en-AU" sz="1200" i="1" kern="0" dirty="0">
                <a:latin typeface="LOREAL Essentielle" pitchFamily="2" charset="0"/>
                <a:cs typeface="Times New Roman" panose="02020603050405020304" pitchFamily="18" charset="0"/>
              </a:rPr>
              <a:t> &amp; Casas, Andrés &amp; </a:t>
            </a:r>
            <a:r>
              <a:rPr lang="en-AU" sz="1200" i="1" kern="0" dirty="0" err="1">
                <a:latin typeface="LOREAL Essentielle" pitchFamily="2" charset="0"/>
                <a:cs typeface="Times New Roman" panose="02020603050405020304" pitchFamily="18" charset="0"/>
              </a:rPr>
              <a:t>Kaleci</a:t>
            </a:r>
            <a:r>
              <a:rPr lang="en-AU" sz="1200" i="1" kern="0" dirty="0">
                <a:latin typeface="LOREAL Essentielle" pitchFamily="2" charset="0"/>
                <a:cs typeface="Times New Roman" panose="02020603050405020304" pitchFamily="18" charset="0"/>
              </a:rPr>
              <a:t>, </a:t>
            </a:r>
            <a:r>
              <a:rPr lang="en-AU" sz="1200" i="1" kern="0" dirty="0" err="1">
                <a:latin typeface="LOREAL Essentielle" pitchFamily="2" charset="0"/>
                <a:cs typeface="Times New Roman" panose="02020603050405020304" pitchFamily="18" charset="0"/>
              </a:rPr>
              <a:t>Shaniko</a:t>
            </a:r>
            <a:r>
              <a:rPr lang="en-AU" sz="1200" i="1" kern="0" dirty="0">
                <a:latin typeface="LOREAL Essentielle" pitchFamily="2" charset="0"/>
                <a:cs typeface="Times New Roman" panose="02020603050405020304" pitchFamily="18" charset="0"/>
              </a:rPr>
              <a:t> &amp; </a:t>
            </a:r>
            <a:r>
              <a:rPr lang="en-AU" sz="1200" i="1" kern="0" dirty="0" err="1">
                <a:latin typeface="LOREAL Essentielle" pitchFamily="2" charset="0"/>
                <a:cs typeface="Times New Roman" panose="02020603050405020304" pitchFamily="18" charset="0"/>
              </a:rPr>
              <a:t>Pellacani</a:t>
            </a:r>
            <a:r>
              <a:rPr lang="en-AU" sz="1200" i="1" kern="0" dirty="0">
                <a:latin typeface="LOREAL Essentielle" pitchFamily="2" charset="0"/>
                <a:cs typeface="Times New Roman" panose="02020603050405020304" pitchFamily="18" charset="0"/>
              </a:rPr>
              <a:t>, Giovanni. (2017). A Novel Actinic Keratosis Field Assessment Scale for Grading Actinic Keratosis Disease Severity. Acta </a:t>
            </a:r>
            <a:r>
              <a:rPr lang="en-AU" sz="1200" i="1" kern="0" dirty="0" err="1">
                <a:latin typeface="LOREAL Essentielle" pitchFamily="2" charset="0"/>
                <a:cs typeface="Times New Roman" panose="02020603050405020304" pitchFamily="18" charset="0"/>
              </a:rPr>
              <a:t>Dermato</a:t>
            </a:r>
            <a:r>
              <a:rPr lang="en-AU" sz="1200" i="1" kern="0" dirty="0">
                <a:latin typeface="LOREAL Essentielle" pitchFamily="2" charset="0"/>
                <a:cs typeface="Times New Roman" panose="02020603050405020304" pitchFamily="18" charset="0"/>
              </a:rPr>
              <a:t> </a:t>
            </a:r>
            <a:r>
              <a:rPr lang="en-AU" sz="1200" i="1" kern="0" dirty="0" err="1">
                <a:latin typeface="LOREAL Essentielle" pitchFamily="2" charset="0"/>
                <a:cs typeface="Times New Roman" panose="02020603050405020304" pitchFamily="18" charset="0"/>
              </a:rPr>
              <a:t>Venereologica</a:t>
            </a:r>
            <a:r>
              <a:rPr lang="en-AU" sz="1200" i="1" kern="0" dirty="0">
                <a:latin typeface="LOREAL Essentielle" pitchFamily="2" charset="0"/>
                <a:cs typeface="Times New Roman" panose="02020603050405020304" pitchFamily="18" charset="0"/>
              </a:rPr>
              <a:t>. 97. 10.2340/00015555-2710. </a:t>
            </a: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Overview of AK</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pic>
        <p:nvPicPr>
          <p:cNvPr id="4" name="Picture 3">
            <a:extLst>
              <a:ext uri="{FF2B5EF4-FFF2-40B4-BE49-F238E27FC236}">
                <a16:creationId xmlns:a16="http://schemas.microsoft.com/office/drawing/2014/main" id="{8B61336B-CC66-92A7-B363-E79A058F2653}"/>
              </a:ext>
            </a:extLst>
          </p:cNvPr>
          <p:cNvPicPr>
            <a:picLocks noChangeAspect="1"/>
          </p:cNvPicPr>
          <p:nvPr/>
        </p:nvPicPr>
        <p:blipFill>
          <a:blip r:embed="rId4"/>
          <a:stretch>
            <a:fillRect/>
          </a:stretch>
        </p:blipFill>
        <p:spPr>
          <a:xfrm>
            <a:off x="510825" y="-8444"/>
            <a:ext cx="6480073" cy="6858000"/>
          </a:xfrm>
          <a:prstGeom prst="rect">
            <a:avLst/>
          </a:prstGeom>
        </p:spPr>
      </p:pic>
    </p:spTree>
    <p:extLst>
      <p:ext uri="{BB962C8B-B14F-4D97-AF65-F5344CB8AC3E}">
        <p14:creationId xmlns:p14="http://schemas.microsoft.com/office/powerpoint/2010/main" val="251829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Overview of AK</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pic>
        <p:nvPicPr>
          <p:cNvPr id="11" name="Content Placeholder 10">
            <a:extLst>
              <a:ext uri="{FF2B5EF4-FFF2-40B4-BE49-F238E27FC236}">
                <a16:creationId xmlns:a16="http://schemas.microsoft.com/office/drawing/2014/main" id="{A3A097E7-5BF8-A0F2-556E-E12E8C34B92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09317" y="748953"/>
            <a:ext cx="5915945" cy="5819640"/>
          </a:xfrm>
        </p:spPr>
      </p:pic>
    </p:spTree>
    <p:extLst>
      <p:ext uri="{BB962C8B-B14F-4D97-AF65-F5344CB8AC3E}">
        <p14:creationId xmlns:p14="http://schemas.microsoft.com/office/powerpoint/2010/main" val="704604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27"/>
          <p:cNvSpPr>
            <a:spLocks noGrp="1"/>
          </p:cNvSpPr>
          <p:nvPr>
            <p:ph type="sldNum" sz="quarter" idx="12"/>
          </p:nvPr>
        </p:nvSpPr>
        <p:spPr>
          <a:xfrm>
            <a:off x="9467852" y="6492688"/>
            <a:ext cx="2743032" cy="36510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46430-9DA1-46E2-BA63-BD7D86083EC4}" type="slidenum">
              <a:rPr kumimoji="0" lang="en-US" sz="1482" b="0" i="0" u="none" strike="noStrike" kern="1200" cap="none" spc="0" normalizeH="0" baseline="0" noProof="0" smtClean="0">
                <a:ln>
                  <a:noFill/>
                </a:ln>
                <a:solidFill>
                  <a:srgbClr val="1FB0FF">
                    <a:tint val="75000"/>
                  </a:srgbClr>
                </a:solidFill>
                <a:effectLst/>
                <a:uLnTx/>
                <a:uFillTx/>
                <a:latin typeface="Locator-Light"/>
                <a:ea typeface="+mn-ea"/>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82" b="0" i="0" u="none" strike="noStrike" kern="1200" cap="none" spc="0" normalizeH="0" baseline="0" noProof="0">
              <a:ln>
                <a:noFill/>
              </a:ln>
              <a:solidFill>
                <a:srgbClr val="1FB0FF">
                  <a:tint val="75000"/>
                </a:srgbClr>
              </a:solidFill>
              <a:effectLst/>
              <a:uLnTx/>
              <a:uFillTx/>
              <a:latin typeface="Locator-Light"/>
              <a:ea typeface="+mn-ea"/>
            </a:endParaRPr>
          </a:p>
        </p:txBody>
      </p:sp>
      <p:sp>
        <p:nvSpPr>
          <p:cNvPr id="7" name="Rectangle 6"/>
          <p:cNvSpPr/>
          <p:nvPr/>
        </p:nvSpPr>
        <p:spPr>
          <a:xfrm>
            <a:off x="11825451" y="233120"/>
            <a:ext cx="369310" cy="6227619"/>
          </a:xfrm>
          <a:prstGeom prst="rect">
            <a:avLst/>
          </a:prstGeom>
          <a:solidFill>
            <a:srgbClr val="FF850C">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3"/>
          <p:cNvSpPr/>
          <p:nvPr/>
        </p:nvSpPr>
        <p:spPr>
          <a:xfrm>
            <a:off x="374" y="210"/>
            <a:ext cx="2655952" cy="6857580"/>
          </a:xfrm>
          <a:prstGeom prst="rect">
            <a:avLst/>
          </a:prstGeom>
          <a:solidFill>
            <a:srgbClr val="FF850C"/>
          </a:solidFill>
          <a:ln w="9525" cap="flat" cmpd="sng" algn="ctr">
            <a:noFill/>
            <a:prstDash val="solid"/>
          </a:ln>
          <a:effectLst/>
        </p:spPr>
        <p:txBody>
          <a:bodyPr rtlCol="0" anchor="ctr"/>
          <a:lstStyle/>
          <a:p>
            <a:pPr marL="0" marR="0" lvl="0" indent="0" algn="ctr" defTabSz="771378" rtl="0" eaLnBrk="1" fontAlgn="auto" latinLnBrk="0" hangingPunct="1">
              <a:lnSpc>
                <a:spcPct val="100000"/>
              </a:lnSpc>
              <a:spcBef>
                <a:spcPts val="0"/>
              </a:spcBef>
              <a:spcAft>
                <a:spcPts val="0"/>
              </a:spcAft>
              <a:buClrTx/>
              <a:buSzTx/>
              <a:buFontTx/>
              <a:buNone/>
              <a:tabLst/>
              <a:defRPr/>
            </a:pPr>
            <a:endParaRPr kumimoji="0" lang="fr-FR" sz="3000" b="0" i="0" u="none" strike="noStrike" kern="0" cap="none" spc="0" normalizeH="0" baseline="0" noProof="0">
              <a:ln>
                <a:noFill/>
              </a:ln>
              <a:solidFill>
                <a:srgbClr val="FFFFFF"/>
              </a:solidFill>
              <a:effectLst/>
              <a:uLnTx/>
              <a:uFillTx/>
              <a:latin typeface="Calibri"/>
              <a:ea typeface="+mn-ea"/>
              <a:cs typeface="+mn-cs"/>
            </a:endParaRPr>
          </a:p>
        </p:txBody>
      </p:sp>
      <p:sp>
        <p:nvSpPr>
          <p:cNvPr id="5" name="Text Placeholder 1">
            <a:extLst>
              <a:ext uri="{FF2B5EF4-FFF2-40B4-BE49-F238E27FC236}">
                <a16:creationId xmlns:a16="http://schemas.microsoft.com/office/drawing/2014/main" id="{D483D052-E816-B62E-88BE-832F39FD7315}"/>
              </a:ext>
            </a:extLst>
          </p:cNvPr>
          <p:cNvSpPr txBox="1">
            <a:spLocks/>
          </p:cNvSpPr>
          <p:nvPr/>
        </p:nvSpPr>
        <p:spPr>
          <a:xfrm>
            <a:off x="361619" y="591682"/>
            <a:ext cx="11381682" cy="430170"/>
          </a:xfrm>
          <a:prstGeom prst="rect">
            <a:avLst/>
          </a:prstGeom>
        </p:spPr>
        <p:txBody>
          <a:bodyPr lIns="91440" tIns="45720" rIns="91440" bIns="45720" anchor="t">
            <a:noAutofit/>
          </a:bodyPr>
          <a:lstStyle>
            <a:lvl1pPr marL="324018" indent="-324018" algn="l" defTabSz="1296071" rtl="0" eaLnBrk="1" latinLnBrk="0" hangingPunct="1">
              <a:lnSpc>
                <a:spcPct val="90000"/>
              </a:lnSpc>
              <a:spcBef>
                <a:spcPts val="1417"/>
              </a:spcBef>
              <a:buFont typeface="Arial" panose="020B0604020202020204" pitchFamily="34" charset="0"/>
              <a:buChar char="•"/>
              <a:defRPr sz="3969" kern="1200">
                <a:solidFill>
                  <a:schemeClr val="tx1"/>
                </a:solidFill>
                <a:latin typeface="+mn-lt"/>
                <a:ea typeface="+mn-ea"/>
                <a:cs typeface="+mn-cs"/>
              </a:defRPr>
            </a:lvl1pPr>
            <a:lvl2pPr marL="972053" indent="-324018" algn="l" defTabSz="1296071" rtl="0" eaLnBrk="1" latinLnBrk="0" hangingPunct="1">
              <a:lnSpc>
                <a:spcPct val="90000"/>
              </a:lnSpc>
              <a:spcBef>
                <a:spcPts val="709"/>
              </a:spcBef>
              <a:buFont typeface="Arial" panose="020B0604020202020204" pitchFamily="34" charset="0"/>
              <a:buChar char="•"/>
              <a:defRPr sz="3402" kern="1200">
                <a:solidFill>
                  <a:schemeClr val="tx1"/>
                </a:solidFill>
                <a:latin typeface="+mn-lt"/>
                <a:ea typeface="+mn-ea"/>
                <a:cs typeface="+mn-cs"/>
              </a:defRPr>
            </a:lvl2pPr>
            <a:lvl3pPr marL="1620088" indent="-324018" algn="l" defTabSz="1296071" rtl="0" eaLnBrk="1" latinLnBrk="0" hangingPunct="1">
              <a:lnSpc>
                <a:spcPct val="90000"/>
              </a:lnSpc>
              <a:spcBef>
                <a:spcPts val="709"/>
              </a:spcBef>
              <a:buFont typeface="Arial" panose="020B0604020202020204" pitchFamily="34" charset="0"/>
              <a:buChar char="•"/>
              <a:defRPr sz="2835" kern="1200">
                <a:solidFill>
                  <a:schemeClr val="tx1"/>
                </a:solidFill>
                <a:latin typeface="+mn-lt"/>
                <a:ea typeface="+mn-ea"/>
                <a:cs typeface="+mn-cs"/>
              </a:defRPr>
            </a:lvl3pPr>
            <a:lvl4pPr marL="2268123"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4pPr>
            <a:lvl5pPr marL="2916159"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5pPr>
            <a:lvl6pPr marL="3564194"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6pPr>
            <a:lvl7pPr marL="4212229"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7pPr>
            <a:lvl8pPr marL="4860265"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8pPr>
            <a:lvl9pPr marL="5508300"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9pPr>
          </a:lstStyle>
          <a:p>
            <a:pPr marL="0" indent="0" algn="r">
              <a:buNone/>
              <a:defRPr/>
            </a:pPr>
            <a:r>
              <a:rPr lang="en-US" sz="3500">
                <a:solidFill>
                  <a:srgbClr val="FF850C"/>
                </a:solidFill>
                <a:latin typeface="Locator Black"/>
              </a:rPr>
              <a:t>AETIOLOGY OF AK</a:t>
            </a:r>
            <a:endParaRPr lang="en-US" sz="3500">
              <a:solidFill>
                <a:srgbClr val="FF850C"/>
              </a:solidFill>
              <a:latin typeface="Locator Black" panose="02000900050000020004" pitchFamily="50" charset="0"/>
            </a:endParaRPr>
          </a:p>
        </p:txBody>
      </p:sp>
      <p:pic>
        <p:nvPicPr>
          <p:cNvPr id="2" name="Picture 4" descr="Image result for logo la roche posay orange">
            <a:extLst>
              <a:ext uri="{FF2B5EF4-FFF2-40B4-BE49-F238E27FC236}">
                <a16:creationId xmlns:a16="http://schemas.microsoft.com/office/drawing/2014/main" id="{1F2559EB-5107-0908-57B5-CEB066ADCB4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9498" y="0"/>
            <a:ext cx="1332501" cy="56507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diagram of a photocarcinogenic cascade&#10;&#10;Description automatically generated">
            <a:extLst>
              <a:ext uri="{FF2B5EF4-FFF2-40B4-BE49-F238E27FC236}">
                <a16:creationId xmlns:a16="http://schemas.microsoft.com/office/drawing/2014/main" id="{41C0F199-0ABE-CE65-A57C-6B9F858FFDAB}"/>
              </a:ext>
            </a:extLst>
          </p:cNvPr>
          <p:cNvPicPr>
            <a:picLocks noChangeAspect="1"/>
          </p:cNvPicPr>
          <p:nvPr/>
        </p:nvPicPr>
        <p:blipFill>
          <a:blip r:embed="rId4"/>
          <a:stretch>
            <a:fillRect/>
          </a:stretch>
        </p:blipFill>
        <p:spPr>
          <a:xfrm>
            <a:off x="7402402" y="1759330"/>
            <a:ext cx="3899274" cy="4289202"/>
          </a:xfrm>
          <a:prstGeom prst="rect">
            <a:avLst/>
          </a:prstGeom>
        </p:spPr>
      </p:pic>
      <p:sp>
        <p:nvSpPr>
          <p:cNvPr id="25" name="TextBox 24">
            <a:extLst>
              <a:ext uri="{FF2B5EF4-FFF2-40B4-BE49-F238E27FC236}">
                <a16:creationId xmlns:a16="http://schemas.microsoft.com/office/drawing/2014/main" id="{42290F25-202D-1A75-F738-5D17EAE8005B}"/>
              </a:ext>
            </a:extLst>
          </p:cNvPr>
          <p:cNvSpPr txBox="1"/>
          <p:nvPr/>
        </p:nvSpPr>
        <p:spPr>
          <a:xfrm>
            <a:off x="8119671" y="612098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000000"/>
                </a:solidFill>
                <a:ea typeface="+mn-lt"/>
                <a:cs typeface="+mn-lt"/>
              </a:rPr>
              <a:t>Bolognia, J. et al. </a:t>
            </a:r>
            <a:r>
              <a:rPr lang="en-US" sz="1000" i="1">
                <a:solidFill>
                  <a:srgbClr val="000000"/>
                </a:solidFill>
                <a:ea typeface="+mn-lt"/>
                <a:cs typeface="+mn-lt"/>
              </a:rPr>
              <a:t>Dermatology, 4</a:t>
            </a:r>
            <a:r>
              <a:rPr lang="en-US" sz="1000" i="1" baseline="30000">
                <a:solidFill>
                  <a:srgbClr val="000000"/>
                </a:solidFill>
                <a:ea typeface="+mn-lt"/>
                <a:cs typeface="+mn-lt"/>
              </a:rPr>
              <a:t>th</a:t>
            </a:r>
            <a:r>
              <a:rPr lang="en-US" sz="1000" i="1">
                <a:solidFill>
                  <a:srgbClr val="000000"/>
                </a:solidFill>
                <a:ea typeface="+mn-lt"/>
                <a:cs typeface="+mn-lt"/>
              </a:rPr>
              <a:t> Edition</a:t>
            </a:r>
            <a:r>
              <a:rPr lang="en-US" sz="1000">
                <a:solidFill>
                  <a:srgbClr val="000000"/>
                </a:solidFill>
                <a:ea typeface="+mn-lt"/>
                <a:cs typeface="+mn-lt"/>
              </a:rPr>
              <a:t>, 2018</a:t>
            </a:r>
            <a:endParaRPr lang="en-US"/>
          </a:p>
          <a:p>
            <a:pPr algn="l"/>
            <a:endParaRPr lang="en-US">
              <a:ea typeface="Calibri"/>
              <a:cs typeface="Calibri"/>
            </a:endParaRPr>
          </a:p>
        </p:txBody>
      </p:sp>
      <p:pic>
        <p:nvPicPr>
          <p:cNvPr id="3" name="Image 47">
            <a:extLst>
              <a:ext uri="{FF2B5EF4-FFF2-40B4-BE49-F238E27FC236}">
                <a16:creationId xmlns:a16="http://schemas.microsoft.com/office/drawing/2014/main" id="{B6CA07AF-A02B-494E-7FD0-2D1C4E17E12A}"/>
              </a:ext>
            </a:extLst>
          </p:cNvPr>
          <p:cNvPicPr>
            <a:picLocks noChangeAspect="1"/>
          </p:cNvPicPr>
          <p:nvPr/>
        </p:nvPicPr>
        <p:blipFill>
          <a:blip r:embed="rId5"/>
          <a:stretch>
            <a:fillRect/>
          </a:stretch>
        </p:blipFill>
        <p:spPr>
          <a:xfrm>
            <a:off x="2939194" y="1768435"/>
            <a:ext cx="4140182" cy="4280097"/>
          </a:xfrm>
          <a:prstGeom prst="rect">
            <a:avLst/>
          </a:prstGeom>
        </p:spPr>
      </p:pic>
    </p:spTree>
    <p:extLst>
      <p:ext uri="{BB962C8B-B14F-4D97-AF65-F5344CB8AC3E}">
        <p14:creationId xmlns:p14="http://schemas.microsoft.com/office/powerpoint/2010/main" val="2180936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27"/>
          <p:cNvSpPr>
            <a:spLocks noGrp="1"/>
          </p:cNvSpPr>
          <p:nvPr>
            <p:ph type="sldNum" sz="quarter" idx="12"/>
          </p:nvPr>
        </p:nvSpPr>
        <p:spPr>
          <a:xfrm>
            <a:off x="9467852" y="6492688"/>
            <a:ext cx="2743032" cy="36510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46430-9DA1-46E2-BA63-BD7D86083EC4}" type="slidenum">
              <a:rPr kumimoji="0" lang="en-US" sz="1482" b="0" i="0" u="none" strike="noStrike" kern="1200" cap="none" spc="0" normalizeH="0" baseline="0" noProof="0" smtClean="0">
                <a:ln>
                  <a:noFill/>
                </a:ln>
                <a:solidFill>
                  <a:srgbClr val="1FB0FF">
                    <a:tint val="75000"/>
                  </a:srgbClr>
                </a:solidFill>
                <a:effectLst/>
                <a:uLnTx/>
                <a:uFillTx/>
                <a:latin typeface="Locator-Light"/>
                <a:ea typeface="+mn-ea"/>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82" b="0" i="0" u="none" strike="noStrike" kern="1200" cap="none" spc="0" normalizeH="0" baseline="0" noProof="0">
              <a:ln>
                <a:noFill/>
              </a:ln>
              <a:solidFill>
                <a:srgbClr val="1FB0FF">
                  <a:tint val="75000"/>
                </a:srgbClr>
              </a:solidFill>
              <a:effectLst/>
              <a:uLnTx/>
              <a:uFillTx/>
              <a:latin typeface="Locator-Light"/>
              <a:ea typeface="+mn-ea"/>
            </a:endParaRPr>
          </a:p>
        </p:txBody>
      </p:sp>
      <p:sp>
        <p:nvSpPr>
          <p:cNvPr id="7" name="Rectangle 6"/>
          <p:cNvSpPr/>
          <p:nvPr/>
        </p:nvSpPr>
        <p:spPr>
          <a:xfrm>
            <a:off x="11825451" y="233120"/>
            <a:ext cx="369310" cy="6227619"/>
          </a:xfrm>
          <a:prstGeom prst="rect">
            <a:avLst/>
          </a:prstGeom>
          <a:solidFill>
            <a:srgbClr val="FF850C">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3"/>
          <p:cNvSpPr/>
          <p:nvPr/>
        </p:nvSpPr>
        <p:spPr>
          <a:xfrm>
            <a:off x="374" y="210"/>
            <a:ext cx="2655952" cy="6857580"/>
          </a:xfrm>
          <a:prstGeom prst="rect">
            <a:avLst/>
          </a:prstGeom>
          <a:solidFill>
            <a:srgbClr val="FF850C"/>
          </a:solidFill>
          <a:ln w="9525" cap="flat" cmpd="sng" algn="ctr">
            <a:noFill/>
            <a:prstDash val="solid"/>
          </a:ln>
          <a:effectLst/>
        </p:spPr>
        <p:txBody>
          <a:bodyPr rtlCol="0" anchor="ctr"/>
          <a:lstStyle/>
          <a:p>
            <a:pPr marL="0" marR="0" lvl="0" indent="0" algn="ctr" defTabSz="771378" rtl="0" eaLnBrk="1" fontAlgn="auto" latinLnBrk="0" hangingPunct="1">
              <a:lnSpc>
                <a:spcPct val="100000"/>
              </a:lnSpc>
              <a:spcBef>
                <a:spcPts val="0"/>
              </a:spcBef>
              <a:spcAft>
                <a:spcPts val="0"/>
              </a:spcAft>
              <a:buClrTx/>
              <a:buSzTx/>
              <a:buFontTx/>
              <a:buNone/>
              <a:tabLst/>
              <a:defRPr/>
            </a:pPr>
            <a:endParaRPr kumimoji="0" lang="fr-FR" sz="3000" b="0" i="0" u="none" strike="noStrike" kern="0" cap="none" spc="0" normalizeH="0" baseline="0" noProof="0">
              <a:ln>
                <a:noFill/>
              </a:ln>
              <a:solidFill>
                <a:srgbClr val="FFFFFF"/>
              </a:solidFill>
              <a:effectLst/>
              <a:uLnTx/>
              <a:uFillTx/>
              <a:latin typeface="Calibri"/>
              <a:ea typeface="+mn-ea"/>
              <a:cs typeface="+mn-cs"/>
            </a:endParaRPr>
          </a:p>
        </p:txBody>
      </p:sp>
      <p:sp>
        <p:nvSpPr>
          <p:cNvPr id="5" name="Text Placeholder 1">
            <a:extLst>
              <a:ext uri="{FF2B5EF4-FFF2-40B4-BE49-F238E27FC236}">
                <a16:creationId xmlns:a16="http://schemas.microsoft.com/office/drawing/2014/main" id="{D483D052-E816-B62E-88BE-832F39FD7315}"/>
              </a:ext>
            </a:extLst>
          </p:cNvPr>
          <p:cNvSpPr txBox="1">
            <a:spLocks/>
          </p:cNvSpPr>
          <p:nvPr/>
        </p:nvSpPr>
        <p:spPr>
          <a:xfrm>
            <a:off x="361619" y="591682"/>
            <a:ext cx="11381682" cy="430170"/>
          </a:xfrm>
          <a:prstGeom prst="rect">
            <a:avLst/>
          </a:prstGeom>
        </p:spPr>
        <p:txBody>
          <a:bodyPr>
            <a:noAutofit/>
          </a:bodyPr>
          <a:lstStyle>
            <a:lvl1pPr marL="324018" indent="-324018" algn="l" defTabSz="1296071" rtl="0" eaLnBrk="1" latinLnBrk="0" hangingPunct="1">
              <a:lnSpc>
                <a:spcPct val="90000"/>
              </a:lnSpc>
              <a:spcBef>
                <a:spcPts val="1417"/>
              </a:spcBef>
              <a:buFont typeface="Arial" panose="020B0604020202020204" pitchFamily="34" charset="0"/>
              <a:buChar char="•"/>
              <a:defRPr sz="3969" kern="1200">
                <a:solidFill>
                  <a:schemeClr val="tx1"/>
                </a:solidFill>
                <a:latin typeface="+mn-lt"/>
                <a:ea typeface="+mn-ea"/>
                <a:cs typeface="+mn-cs"/>
              </a:defRPr>
            </a:lvl1pPr>
            <a:lvl2pPr marL="972053" indent="-324018" algn="l" defTabSz="1296071" rtl="0" eaLnBrk="1" latinLnBrk="0" hangingPunct="1">
              <a:lnSpc>
                <a:spcPct val="90000"/>
              </a:lnSpc>
              <a:spcBef>
                <a:spcPts val="709"/>
              </a:spcBef>
              <a:buFont typeface="Arial" panose="020B0604020202020204" pitchFamily="34" charset="0"/>
              <a:buChar char="•"/>
              <a:defRPr sz="3402" kern="1200">
                <a:solidFill>
                  <a:schemeClr val="tx1"/>
                </a:solidFill>
                <a:latin typeface="+mn-lt"/>
                <a:ea typeface="+mn-ea"/>
                <a:cs typeface="+mn-cs"/>
              </a:defRPr>
            </a:lvl2pPr>
            <a:lvl3pPr marL="1620088" indent="-324018" algn="l" defTabSz="1296071" rtl="0" eaLnBrk="1" latinLnBrk="0" hangingPunct="1">
              <a:lnSpc>
                <a:spcPct val="90000"/>
              </a:lnSpc>
              <a:spcBef>
                <a:spcPts val="709"/>
              </a:spcBef>
              <a:buFont typeface="Arial" panose="020B0604020202020204" pitchFamily="34" charset="0"/>
              <a:buChar char="•"/>
              <a:defRPr sz="2835" kern="1200">
                <a:solidFill>
                  <a:schemeClr val="tx1"/>
                </a:solidFill>
                <a:latin typeface="+mn-lt"/>
                <a:ea typeface="+mn-ea"/>
                <a:cs typeface="+mn-cs"/>
              </a:defRPr>
            </a:lvl3pPr>
            <a:lvl4pPr marL="2268123"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4pPr>
            <a:lvl5pPr marL="2916159"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5pPr>
            <a:lvl6pPr marL="3564194"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6pPr>
            <a:lvl7pPr marL="4212229"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7pPr>
            <a:lvl8pPr marL="4860265"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8pPr>
            <a:lvl9pPr marL="5508300"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9pPr>
          </a:lstStyle>
          <a:p>
            <a:pPr marL="0" indent="0" algn="r">
              <a:buNone/>
              <a:defRPr/>
            </a:pPr>
            <a:r>
              <a:rPr lang="en-US" sz="3528">
                <a:solidFill>
                  <a:srgbClr val="FF850C"/>
                </a:solidFill>
                <a:latin typeface="Locator Black" panose="02000900050000020004" pitchFamily="50" charset="0"/>
              </a:rPr>
              <a:t>CHRONIC UV EXPOSURE</a:t>
            </a:r>
            <a:endParaRPr lang="en-AU" sz="3528">
              <a:solidFill>
                <a:srgbClr val="FF850C"/>
              </a:solidFill>
              <a:latin typeface="Locator Black" panose="02000900050000020004" pitchFamily="50" charset="0"/>
            </a:endParaRPr>
          </a:p>
        </p:txBody>
      </p:sp>
      <p:pic>
        <p:nvPicPr>
          <p:cNvPr id="2" name="Picture 4" descr="Image result for logo la roche posay orange">
            <a:extLst>
              <a:ext uri="{FF2B5EF4-FFF2-40B4-BE49-F238E27FC236}">
                <a16:creationId xmlns:a16="http://schemas.microsoft.com/office/drawing/2014/main" id="{1F2559EB-5107-0908-57B5-CEB066ADCB4A}"/>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9498" y="0"/>
            <a:ext cx="1332501" cy="5650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7DE80EB-7093-E97E-6E84-31B3D38D690D}"/>
              </a:ext>
            </a:extLst>
          </p:cNvPr>
          <p:cNvPicPr>
            <a:picLocks noChangeAspect="1"/>
          </p:cNvPicPr>
          <p:nvPr/>
        </p:nvPicPr>
        <p:blipFill>
          <a:blip r:embed="rId3"/>
          <a:stretch>
            <a:fillRect/>
          </a:stretch>
        </p:blipFill>
        <p:spPr>
          <a:xfrm>
            <a:off x="884714" y="1255968"/>
            <a:ext cx="10422572" cy="5010350"/>
          </a:xfrm>
          <a:prstGeom prst="rect">
            <a:avLst/>
          </a:prstGeom>
        </p:spPr>
      </p:pic>
    </p:spTree>
    <p:extLst>
      <p:ext uri="{BB962C8B-B14F-4D97-AF65-F5344CB8AC3E}">
        <p14:creationId xmlns:p14="http://schemas.microsoft.com/office/powerpoint/2010/main" val="2077043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AAD5E7-D3B5-80C3-D6C7-A06E0DAC95CF}"/>
              </a:ext>
            </a:extLst>
          </p:cNvPr>
          <p:cNvPicPr>
            <a:picLocks noChangeAspect="1"/>
          </p:cNvPicPr>
          <p:nvPr/>
        </p:nvPicPr>
        <p:blipFill rotWithShape="1">
          <a:blip r:embed="rId3"/>
          <a:srcRect l="19663" r="15951"/>
          <a:stretch/>
        </p:blipFill>
        <p:spPr>
          <a:xfrm>
            <a:off x="0" y="0"/>
            <a:ext cx="4674637" cy="6858000"/>
          </a:xfrm>
          <a:prstGeom prst="rect">
            <a:avLst/>
          </a:prstGeom>
        </p:spPr>
      </p:pic>
      <p:sp>
        <p:nvSpPr>
          <p:cNvPr id="8" name="object 8"/>
          <p:cNvSpPr txBox="1"/>
          <p:nvPr/>
        </p:nvSpPr>
        <p:spPr>
          <a:xfrm>
            <a:off x="4925621" y="2485620"/>
            <a:ext cx="7187811" cy="439933"/>
          </a:xfrm>
          <a:prstGeom prst="rect">
            <a:avLst/>
          </a:prstGeom>
        </p:spPr>
        <p:txBody>
          <a:bodyPr vert="horz" wrap="square" lIns="0" tIns="8958"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LOREAL Essentielle" pitchFamily="2" charset="0"/>
              </a:rPr>
              <a:t>Treatments Overview</a:t>
            </a:r>
          </a:p>
        </p:txBody>
      </p:sp>
      <p:pic>
        <p:nvPicPr>
          <p:cNvPr id="14" name="Image 3">
            <a:extLst>
              <a:ext uri="{FF2B5EF4-FFF2-40B4-BE49-F238E27FC236}">
                <a16:creationId xmlns:a16="http://schemas.microsoft.com/office/drawing/2014/main" id="{AF67786E-4F2B-9C43-79A2-0A391CEF6A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1077" y="0"/>
            <a:ext cx="3762355" cy="966657"/>
          </a:xfrm>
          <a:prstGeom prst="rect">
            <a:avLst/>
          </a:prstGeom>
        </p:spPr>
      </p:pic>
    </p:spTree>
    <p:extLst>
      <p:ext uri="{BB962C8B-B14F-4D97-AF65-F5344CB8AC3E}">
        <p14:creationId xmlns:p14="http://schemas.microsoft.com/office/powerpoint/2010/main" val="3351042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Field-directed Treatments</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sp>
        <p:nvSpPr>
          <p:cNvPr id="3" name="TextBox 2">
            <a:extLst>
              <a:ext uri="{FF2B5EF4-FFF2-40B4-BE49-F238E27FC236}">
                <a16:creationId xmlns:a16="http://schemas.microsoft.com/office/drawing/2014/main" id="{18C55E36-21C2-692A-7C77-3ADD88B52BC7}"/>
              </a:ext>
            </a:extLst>
          </p:cNvPr>
          <p:cNvSpPr txBox="1"/>
          <p:nvPr/>
        </p:nvSpPr>
        <p:spPr>
          <a:xfrm>
            <a:off x="3042781" y="1834108"/>
            <a:ext cx="6106438" cy="3189784"/>
          </a:xfrm>
          <a:prstGeom prst="rect">
            <a:avLst/>
          </a:prstGeom>
          <a:noFill/>
        </p:spPr>
        <p:txBody>
          <a:bodyPr wrap="square">
            <a:spAutoFit/>
          </a:bodyPr>
          <a:lstStyle/>
          <a:p>
            <a:pPr marL="544195" lvl="1">
              <a:lnSpc>
                <a:spcPct val="120000"/>
              </a:lnSpc>
              <a:spcBef>
                <a:spcPts val="0"/>
              </a:spcBef>
              <a:buClr>
                <a:srgbClr val="FF850C"/>
              </a:buClr>
            </a:pPr>
            <a:r>
              <a:rPr lang="en-AU" b="1" dirty="0"/>
              <a:t>General measures for all AK patients</a:t>
            </a:r>
          </a:p>
          <a:p>
            <a:pPr marL="544195" lvl="1">
              <a:lnSpc>
                <a:spcPct val="120000"/>
              </a:lnSpc>
              <a:spcBef>
                <a:spcPts val="0"/>
              </a:spcBef>
              <a:buClr>
                <a:srgbClr val="FF850C"/>
              </a:buClr>
            </a:pPr>
            <a:endParaRPr lang="en-AU" dirty="0"/>
          </a:p>
          <a:p>
            <a:pPr marL="1515745" lvl="2" indent="-514350">
              <a:lnSpc>
                <a:spcPct val="120000"/>
              </a:lnSpc>
              <a:spcBef>
                <a:spcPts val="0"/>
              </a:spcBef>
              <a:buClr>
                <a:srgbClr val="FF850C"/>
              </a:buClr>
              <a:buFont typeface="+mj-lt"/>
              <a:buAutoNum type="arabicPeriod"/>
            </a:pPr>
            <a:r>
              <a:rPr lang="en-AU" sz="1900" dirty="0"/>
              <a:t>Education</a:t>
            </a:r>
          </a:p>
          <a:p>
            <a:pPr marL="1515745" lvl="2" indent="-514350">
              <a:lnSpc>
                <a:spcPct val="120000"/>
              </a:lnSpc>
              <a:spcBef>
                <a:spcPts val="0"/>
              </a:spcBef>
              <a:buClr>
                <a:srgbClr val="FF850C"/>
              </a:buClr>
              <a:buFont typeface="+mj-lt"/>
              <a:buAutoNum type="arabicPeriod"/>
            </a:pPr>
            <a:r>
              <a:rPr lang="en-AU" sz="1900" dirty="0"/>
              <a:t>Scheduled skin checks</a:t>
            </a:r>
          </a:p>
          <a:p>
            <a:pPr marL="1515745" lvl="2" indent="-514350">
              <a:lnSpc>
                <a:spcPct val="120000"/>
              </a:lnSpc>
              <a:spcBef>
                <a:spcPts val="0"/>
              </a:spcBef>
              <a:buClr>
                <a:srgbClr val="FF850C"/>
              </a:buClr>
              <a:buFont typeface="+mj-lt"/>
              <a:buAutoNum type="arabicPeriod"/>
            </a:pPr>
            <a:r>
              <a:rPr lang="en-AU" sz="1900" dirty="0"/>
              <a:t>Photoprotection, daily sunscreen broad spectrum UVA/UVB SPF 50+</a:t>
            </a:r>
          </a:p>
          <a:p>
            <a:pPr marL="1515745" lvl="2" indent="-514350">
              <a:lnSpc>
                <a:spcPct val="120000"/>
              </a:lnSpc>
              <a:spcBef>
                <a:spcPts val="0"/>
              </a:spcBef>
              <a:buClr>
                <a:srgbClr val="FF850C"/>
              </a:buClr>
              <a:buFont typeface="+mj-lt"/>
              <a:buAutoNum type="arabicPeriod"/>
            </a:pPr>
            <a:r>
              <a:rPr lang="en-AU" sz="1900" dirty="0" err="1"/>
              <a:t>Keratolytics</a:t>
            </a:r>
            <a:r>
              <a:rPr lang="en-AU" sz="1900" dirty="0"/>
              <a:t> for comfort</a:t>
            </a:r>
          </a:p>
          <a:p>
            <a:pPr marL="1515745" lvl="2" indent="-514350">
              <a:lnSpc>
                <a:spcPct val="120000"/>
              </a:lnSpc>
              <a:spcBef>
                <a:spcPts val="0"/>
              </a:spcBef>
              <a:buClr>
                <a:srgbClr val="FF850C"/>
              </a:buClr>
              <a:buFont typeface="+mj-lt"/>
              <a:buAutoNum type="arabicPeriod"/>
            </a:pPr>
            <a:r>
              <a:rPr lang="en-AU" sz="1900" dirty="0"/>
              <a:t>Consider topical niacinamide or oral nicotinamide</a:t>
            </a:r>
          </a:p>
        </p:txBody>
      </p:sp>
    </p:spTree>
    <p:extLst>
      <p:ext uri="{BB962C8B-B14F-4D97-AF65-F5344CB8AC3E}">
        <p14:creationId xmlns:p14="http://schemas.microsoft.com/office/powerpoint/2010/main" val="638696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Field-directed Treatments</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graphicFrame>
        <p:nvGraphicFramePr>
          <p:cNvPr id="9" name="Table 8">
            <a:extLst>
              <a:ext uri="{FF2B5EF4-FFF2-40B4-BE49-F238E27FC236}">
                <a16:creationId xmlns:a16="http://schemas.microsoft.com/office/drawing/2014/main" id="{20199C83-B6E5-A3B8-9170-092C5D295806}"/>
              </a:ext>
            </a:extLst>
          </p:cNvPr>
          <p:cNvGraphicFramePr>
            <a:graphicFrameLocks noGrp="1"/>
          </p:cNvGraphicFramePr>
          <p:nvPr>
            <p:extLst>
              <p:ext uri="{D42A27DB-BD31-4B8C-83A1-F6EECF244321}">
                <p14:modId xmlns:p14="http://schemas.microsoft.com/office/powerpoint/2010/main" val="2634006396"/>
              </p:ext>
            </p:extLst>
          </p:nvPr>
        </p:nvGraphicFramePr>
        <p:xfrm>
          <a:off x="2032000" y="719666"/>
          <a:ext cx="8128000" cy="576072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974812795"/>
                    </a:ext>
                  </a:extLst>
                </a:gridCol>
                <a:gridCol w="1625600">
                  <a:extLst>
                    <a:ext uri="{9D8B030D-6E8A-4147-A177-3AD203B41FA5}">
                      <a16:colId xmlns:a16="http://schemas.microsoft.com/office/drawing/2014/main" val="2550019257"/>
                    </a:ext>
                  </a:extLst>
                </a:gridCol>
                <a:gridCol w="1625600">
                  <a:extLst>
                    <a:ext uri="{9D8B030D-6E8A-4147-A177-3AD203B41FA5}">
                      <a16:colId xmlns:a16="http://schemas.microsoft.com/office/drawing/2014/main" val="2705512020"/>
                    </a:ext>
                  </a:extLst>
                </a:gridCol>
                <a:gridCol w="1625600">
                  <a:extLst>
                    <a:ext uri="{9D8B030D-6E8A-4147-A177-3AD203B41FA5}">
                      <a16:colId xmlns:a16="http://schemas.microsoft.com/office/drawing/2014/main" val="1506115359"/>
                    </a:ext>
                  </a:extLst>
                </a:gridCol>
                <a:gridCol w="1625600">
                  <a:extLst>
                    <a:ext uri="{9D8B030D-6E8A-4147-A177-3AD203B41FA5}">
                      <a16:colId xmlns:a16="http://schemas.microsoft.com/office/drawing/2014/main" val="1641838773"/>
                    </a:ext>
                  </a:extLst>
                </a:gridCol>
              </a:tblGrid>
              <a:tr h="370840">
                <a:tc>
                  <a:txBody>
                    <a:bodyPr/>
                    <a:lstStyle/>
                    <a:p>
                      <a:r>
                        <a:rPr lang="en-US" dirty="0"/>
                        <a:t>Surgical</a:t>
                      </a:r>
                    </a:p>
                  </a:txBody>
                  <a:tcPr/>
                </a:tc>
                <a:tc>
                  <a:txBody>
                    <a:bodyPr/>
                    <a:lstStyle/>
                    <a:p>
                      <a:r>
                        <a:rPr lang="en-US" dirty="0"/>
                        <a:t>Topical medication</a:t>
                      </a:r>
                    </a:p>
                  </a:txBody>
                  <a:tcPr/>
                </a:tc>
                <a:tc>
                  <a:txBody>
                    <a:bodyPr/>
                    <a:lstStyle/>
                    <a:p>
                      <a:r>
                        <a:rPr lang="en-US" dirty="0"/>
                        <a:t>PDT</a:t>
                      </a:r>
                    </a:p>
                  </a:txBody>
                  <a:tcPr/>
                </a:tc>
                <a:tc>
                  <a:txBody>
                    <a:bodyPr/>
                    <a:lstStyle/>
                    <a:p>
                      <a:r>
                        <a:rPr lang="en-US" dirty="0"/>
                        <a:t>Peels</a:t>
                      </a:r>
                    </a:p>
                  </a:txBody>
                  <a:tcPr/>
                </a:tc>
                <a:tc>
                  <a:txBody>
                    <a:bodyPr/>
                    <a:lstStyle/>
                    <a:p>
                      <a:r>
                        <a:rPr lang="en-US" dirty="0"/>
                        <a:t>Other</a:t>
                      </a:r>
                    </a:p>
                  </a:txBody>
                  <a:tcPr/>
                </a:tc>
                <a:extLst>
                  <a:ext uri="{0D108BD9-81ED-4DB2-BD59-A6C34878D82A}">
                    <a16:rowId xmlns:a16="http://schemas.microsoft.com/office/drawing/2014/main" val="1545722544"/>
                  </a:ext>
                </a:extLst>
              </a:tr>
              <a:tr h="370840">
                <a:tc>
                  <a:txBody>
                    <a:bodyPr/>
                    <a:lstStyle/>
                    <a:p>
                      <a:r>
                        <a:rPr lang="en-US" dirty="0"/>
                        <a:t>Cryotherapy</a:t>
                      </a:r>
                    </a:p>
                  </a:txBody>
                  <a:tcPr/>
                </a:tc>
                <a:tc>
                  <a:txBody>
                    <a:bodyPr/>
                    <a:lstStyle/>
                    <a:p>
                      <a:r>
                        <a:rPr lang="en-US" dirty="0"/>
                        <a:t>5-FU in various formulations (</a:t>
                      </a:r>
                      <a:r>
                        <a:rPr lang="en-US" dirty="0" err="1"/>
                        <a:t>Efudix</a:t>
                      </a:r>
                      <a:r>
                        <a:rPr lang="en-US" dirty="0"/>
                        <a:t>, </a:t>
                      </a:r>
                      <a:r>
                        <a:rPr lang="en-US" dirty="0" err="1"/>
                        <a:t>Tolak</a:t>
                      </a:r>
                      <a:r>
                        <a:rPr lang="en-US" dirty="0"/>
                        <a:t>, </a:t>
                      </a:r>
                      <a:r>
                        <a:rPr lang="en-US" dirty="0" err="1"/>
                        <a:t>Actikerall</a:t>
                      </a:r>
                      <a:r>
                        <a:rPr lang="en-US" dirty="0"/>
                        <a:t>, compounded calcipotriol)</a:t>
                      </a:r>
                    </a:p>
                  </a:txBody>
                  <a:tcPr/>
                </a:tc>
                <a:tc>
                  <a:txBody>
                    <a:bodyPr/>
                    <a:lstStyle/>
                    <a:p>
                      <a:r>
                        <a:rPr lang="en-US"/>
                        <a:t>MAL or 5-ALA</a:t>
                      </a:r>
                      <a:endParaRPr lang="en-US" dirty="0"/>
                    </a:p>
                  </a:txBody>
                  <a:tcPr/>
                </a:tc>
                <a:tc>
                  <a:txBody>
                    <a:bodyPr/>
                    <a:lstStyle/>
                    <a:p>
                      <a:r>
                        <a:rPr lang="en-US" dirty="0"/>
                        <a:t>Trichloroacetic acid</a:t>
                      </a:r>
                    </a:p>
                  </a:txBody>
                  <a:tcPr/>
                </a:tc>
                <a:tc>
                  <a:txBody>
                    <a:bodyPr/>
                    <a:lstStyle/>
                    <a:p>
                      <a:r>
                        <a:rPr lang="en-US" dirty="0"/>
                        <a:t>Sunscreen</a:t>
                      </a:r>
                    </a:p>
                    <a:p>
                      <a:r>
                        <a:rPr lang="en-US" dirty="0"/>
                        <a:t>Oral nicotinamide</a:t>
                      </a:r>
                    </a:p>
                    <a:p>
                      <a:r>
                        <a:rPr lang="en-US" dirty="0"/>
                        <a:t>? Topical niacinamide</a:t>
                      </a:r>
                    </a:p>
                  </a:txBody>
                  <a:tcPr/>
                </a:tc>
                <a:extLst>
                  <a:ext uri="{0D108BD9-81ED-4DB2-BD59-A6C34878D82A}">
                    <a16:rowId xmlns:a16="http://schemas.microsoft.com/office/drawing/2014/main" val="660244272"/>
                  </a:ext>
                </a:extLst>
              </a:tr>
              <a:tr h="370840">
                <a:tc>
                  <a:txBody>
                    <a:bodyPr/>
                    <a:lstStyle/>
                    <a:p>
                      <a:r>
                        <a:rPr lang="en-US" dirty="0"/>
                        <a:t>Curettage</a:t>
                      </a:r>
                    </a:p>
                  </a:txBody>
                  <a:tcPr/>
                </a:tc>
                <a:tc>
                  <a:txBody>
                    <a:bodyPr/>
                    <a:lstStyle/>
                    <a:p>
                      <a:r>
                        <a:rPr lang="en-US" dirty="0"/>
                        <a:t>Imiquimod (</a:t>
                      </a:r>
                      <a:r>
                        <a:rPr lang="en-US" dirty="0" err="1"/>
                        <a:t>Aldara</a:t>
                      </a:r>
                      <a:r>
                        <a:rPr lang="en-US" dirty="0"/>
                        <a:t>)</a:t>
                      </a:r>
                    </a:p>
                  </a:txBody>
                  <a:tcPr/>
                </a:tc>
                <a:tc>
                  <a:txBody>
                    <a:bodyPr/>
                    <a:lstStyle/>
                    <a:p>
                      <a:r>
                        <a:rPr lang="en-US" dirty="0"/>
                        <a:t>LED</a:t>
                      </a:r>
                    </a:p>
                  </a:txBody>
                  <a:tcPr/>
                </a:tc>
                <a:tc>
                  <a:txBody>
                    <a:bodyPr/>
                    <a:lstStyle/>
                    <a:p>
                      <a:r>
                        <a:rPr lang="en-US" dirty="0"/>
                        <a:t>Phenol</a:t>
                      </a:r>
                    </a:p>
                  </a:txBody>
                  <a:tcPr/>
                </a:tc>
                <a:tc>
                  <a:txBody>
                    <a:bodyPr/>
                    <a:lstStyle/>
                    <a:p>
                      <a:r>
                        <a:rPr lang="en-US" dirty="0"/>
                        <a:t>Topical retinoid (tretinoin), oral retinoid (acitretin)</a:t>
                      </a:r>
                    </a:p>
                  </a:txBody>
                  <a:tcPr/>
                </a:tc>
                <a:extLst>
                  <a:ext uri="{0D108BD9-81ED-4DB2-BD59-A6C34878D82A}">
                    <a16:rowId xmlns:a16="http://schemas.microsoft.com/office/drawing/2014/main" val="2923908770"/>
                  </a:ext>
                </a:extLst>
              </a:tr>
              <a:tr h="370840">
                <a:tc>
                  <a:txBody>
                    <a:bodyPr/>
                    <a:lstStyle/>
                    <a:p>
                      <a:r>
                        <a:rPr lang="en-US" dirty="0"/>
                        <a:t>Excisional biopsy</a:t>
                      </a:r>
                    </a:p>
                  </a:txBody>
                  <a:tcPr/>
                </a:tc>
                <a:tc>
                  <a:txBody>
                    <a:bodyPr/>
                    <a:lstStyle/>
                    <a:p>
                      <a:r>
                        <a:rPr lang="en-US" dirty="0"/>
                        <a:t>Diclofenac (</a:t>
                      </a:r>
                      <a:r>
                        <a:rPr lang="en-US" dirty="0" err="1"/>
                        <a:t>Solaraze</a:t>
                      </a:r>
                      <a:r>
                        <a:rPr lang="en-US" dirty="0"/>
                        <a:t>)</a:t>
                      </a:r>
                    </a:p>
                  </a:txBody>
                  <a:tcPr/>
                </a:tc>
                <a:tc>
                  <a:txBody>
                    <a:bodyPr/>
                    <a:lstStyle/>
                    <a:p>
                      <a:r>
                        <a:rPr lang="en-US" dirty="0"/>
                        <a:t>Daylight</a:t>
                      </a:r>
                    </a:p>
                  </a:txBody>
                  <a:tcPr/>
                </a:tc>
                <a:tc>
                  <a:txBody>
                    <a:bodyPr/>
                    <a:lstStyle/>
                    <a:p>
                      <a:endParaRPr lang="en-US"/>
                    </a:p>
                  </a:txBody>
                  <a:tcPr/>
                </a:tc>
                <a:tc>
                  <a:txBody>
                    <a:bodyPr/>
                    <a:lstStyle/>
                    <a:p>
                      <a:r>
                        <a:rPr lang="en-US" dirty="0"/>
                        <a:t>Wide field radiation </a:t>
                      </a:r>
                    </a:p>
                  </a:txBody>
                  <a:tcPr/>
                </a:tc>
                <a:extLst>
                  <a:ext uri="{0D108BD9-81ED-4DB2-BD59-A6C34878D82A}">
                    <a16:rowId xmlns:a16="http://schemas.microsoft.com/office/drawing/2014/main" val="972848381"/>
                  </a:ext>
                </a:extLst>
              </a:tr>
              <a:tr h="370840">
                <a:tc>
                  <a:txBody>
                    <a:bodyPr/>
                    <a:lstStyle/>
                    <a:p>
                      <a:r>
                        <a:rPr lang="en-US" dirty="0"/>
                        <a:t>Laser ablation</a:t>
                      </a:r>
                    </a:p>
                  </a:txBody>
                  <a:tcPr/>
                </a:tc>
                <a:tc>
                  <a:txBody>
                    <a:bodyPr/>
                    <a:lstStyle/>
                    <a:p>
                      <a:r>
                        <a:rPr lang="en-US" dirty="0" err="1"/>
                        <a:t>Tirbanibulin</a:t>
                      </a:r>
                      <a:r>
                        <a:rPr lang="en-US" dirty="0"/>
                        <a:t> (</a:t>
                      </a:r>
                      <a:r>
                        <a:rPr lang="en-US" dirty="0" err="1"/>
                        <a:t>Onakta</a:t>
                      </a:r>
                      <a:r>
                        <a:rPr lang="en-US" dirty="0"/>
                        <a:t>)</a:t>
                      </a:r>
                    </a:p>
                  </a:txBody>
                  <a:tcPr/>
                </a:tc>
                <a:tc>
                  <a:txBody>
                    <a:bodyPr/>
                    <a:lstStyle/>
                    <a:p>
                      <a:r>
                        <a:rPr lang="en-US" dirty="0"/>
                        <a:t>Laser assisted</a:t>
                      </a:r>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043712348"/>
                  </a:ext>
                </a:extLst>
              </a:tr>
              <a:tr h="370840">
                <a:tc>
                  <a:txBody>
                    <a:bodyPr/>
                    <a:lstStyle/>
                    <a:p>
                      <a:endParaRPr lang="en-US" strike="sngStrike"/>
                    </a:p>
                  </a:txBody>
                  <a:tcPr/>
                </a:tc>
                <a:tc>
                  <a:txBody>
                    <a:bodyPr/>
                    <a:lstStyle/>
                    <a:p>
                      <a:r>
                        <a:rPr lang="en-US" strike="sngStrike" dirty="0" err="1"/>
                        <a:t>Ingenol</a:t>
                      </a:r>
                      <a:r>
                        <a:rPr lang="en-US" strike="sngStrike" dirty="0"/>
                        <a:t> </a:t>
                      </a:r>
                      <a:r>
                        <a:rPr lang="en-US" strike="sngStrike" dirty="0" err="1"/>
                        <a:t>mebutate</a:t>
                      </a:r>
                      <a:r>
                        <a:rPr lang="en-US" strike="sngStrike" dirty="0"/>
                        <a:t> (</a:t>
                      </a:r>
                      <a:r>
                        <a:rPr lang="en-US" strike="sngStrike" dirty="0" err="1"/>
                        <a:t>Picato</a:t>
                      </a:r>
                      <a:r>
                        <a:rPr lang="en-US" strike="sngStrike" dirty="0"/>
                        <a:t>)</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58300906"/>
                  </a:ext>
                </a:extLst>
              </a:tr>
            </a:tbl>
          </a:graphicData>
        </a:graphic>
      </p:graphicFrame>
    </p:spTree>
    <p:extLst>
      <p:ext uri="{BB962C8B-B14F-4D97-AF65-F5344CB8AC3E}">
        <p14:creationId xmlns:p14="http://schemas.microsoft.com/office/powerpoint/2010/main" val="3643786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5219700" y="654405"/>
            <a:ext cx="6528750" cy="5108220"/>
          </a:xfrm>
        </p:spPr>
        <p:txBody>
          <a:bodyPr vert="horz" lIns="91440" tIns="45720" rIns="91440" bIns="45720" rtlCol="0" anchor="t">
            <a:normAutofit fontScale="70000" lnSpcReduction="20000"/>
          </a:bodyPr>
          <a:lstStyle/>
          <a:p>
            <a:pPr marL="0" indent="0" algn="l">
              <a:buNone/>
            </a:pPr>
            <a:r>
              <a:rPr lang="en-AU" b="1" dirty="0">
                <a:latin typeface="LOREAL Essentielle" pitchFamily="2" charset="0"/>
              </a:rPr>
              <a:t>DR JOHN O’BRYEN</a:t>
            </a:r>
          </a:p>
          <a:p>
            <a:pPr marL="0" indent="0" algn="l">
              <a:buNone/>
            </a:pPr>
            <a:r>
              <a:rPr lang="en-GB" sz="1800" b="0" i="0" dirty="0">
                <a:solidFill>
                  <a:srgbClr val="272626"/>
                </a:solidFill>
                <a:effectLst/>
                <a:latin typeface="LOREAL Essentielle" pitchFamily="2" charset="0"/>
              </a:rPr>
              <a:t>Skin cancer doctor, Dr John O’Bryen, is a specialist general practitioner who has done further training in skin cancer medicine and surgery. He has his own </a:t>
            </a:r>
            <a:r>
              <a:rPr lang="en-GB" sz="1800" dirty="0">
                <a:solidFill>
                  <a:srgbClr val="272626"/>
                </a:solidFill>
                <a:latin typeface="LOREAL Essentielle" pitchFamily="2" charset="0"/>
              </a:rPr>
              <a:t>clinic called Body Scan Skin Cancer Clinic in Buderim, Sunshine Coast. </a:t>
            </a:r>
            <a:r>
              <a:rPr lang="en-GB" sz="1800" b="0" i="0" dirty="0">
                <a:solidFill>
                  <a:srgbClr val="272626"/>
                </a:solidFill>
                <a:effectLst/>
                <a:latin typeface="LOREAL Essentielle" pitchFamily="2" charset="0"/>
              </a:rPr>
              <a:t>Dr O’Bryen performs skin cancer checks and is trained in the surgical and non-surgical management of skin cancers, including the use of skin flaps and grafts when required. He works closely with local surgeons, dermatologists and radiation oncologists to achieve the best outcomes for his patients. He advocates for his patients and ensures they are listened to and thoroughly examined. Outside of the consult room, he teaches medical students, volunteers as a helpline panellist for Doctors Health Queensland, and has featured as a guest speaker at charity events. Dr O’Bryen has numerous publications and is a peer reviewer for the Australian Journal of General Practice.</a:t>
            </a:r>
          </a:p>
          <a:p>
            <a:pPr marL="0" indent="0" algn="l">
              <a:buNone/>
            </a:pPr>
            <a:r>
              <a:rPr lang="en-GB" sz="1800" b="1" i="1" dirty="0">
                <a:solidFill>
                  <a:srgbClr val="272626"/>
                </a:solidFill>
                <a:effectLst/>
                <a:latin typeface="LOREAL Essentielle" pitchFamily="2" charset="0"/>
              </a:rPr>
              <a:t>Qualifications</a:t>
            </a:r>
            <a:endParaRPr lang="en-GB" sz="1800" b="0" i="0" dirty="0">
              <a:solidFill>
                <a:srgbClr val="272626"/>
              </a:solidFill>
              <a:effectLst/>
              <a:latin typeface="LOREAL Essentielle" pitchFamily="2" charset="0"/>
            </a:endParaRPr>
          </a:p>
          <a:p>
            <a:pPr algn="l">
              <a:buFont typeface="Arial" panose="020B0604020202020204" pitchFamily="34" charset="0"/>
              <a:buChar char="•"/>
            </a:pPr>
            <a:r>
              <a:rPr lang="en-GB" sz="1800" b="0" i="0" dirty="0">
                <a:solidFill>
                  <a:srgbClr val="272626"/>
                </a:solidFill>
                <a:effectLst/>
                <a:latin typeface="LOREAL Essentielle" pitchFamily="2" charset="0"/>
              </a:rPr>
              <a:t>BSc (UQ) MBBS (UQ) FRACGP-RG</a:t>
            </a:r>
          </a:p>
          <a:p>
            <a:pPr algn="l">
              <a:buFont typeface="Arial" panose="020B0604020202020204" pitchFamily="34" charset="0"/>
              <a:buChar char="•"/>
            </a:pPr>
            <a:r>
              <a:rPr lang="en-GB" sz="1800" b="0" i="0" dirty="0">
                <a:solidFill>
                  <a:srgbClr val="272626"/>
                </a:solidFill>
                <a:effectLst/>
                <a:latin typeface="LOREAL Essentielle" pitchFamily="2" charset="0"/>
              </a:rPr>
              <a:t>Accredited Skin Cancer Doctor (SCCA)</a:t>
            </a:r>
          </a:p>
          <a:p>
            <a:pPr algn="l">
              <a:buFont typeface="Arial" panose="020B0604020202020204" pitchFamily="34" charset="0"/>
              <a:buChar char="•"/>
            </a:pPr>
            <a:r>
              <a:rPr lang="en-GB" sz="1800" b="0" i="0" dirty="0">
                <a:solidFill>
                  <a:srgbClr val="272626"/>
                </a:solidFill>
                <a:effectLst/>
                <a:latin typeface="LOREAL Essentielle" pitchFamily="2" charset="0"/>
              </a:rPr>
              <a:t>Advanced Clinical Certificate of Dermoscopy</a:t>
            </a:r>
          </a:p>
          <a:p>
            <a:pPr algn="l">
              <a:buFont typeface="Arial" panose="020B0604020202020204" pitchFamily="34" charset="0"/>
              <a:buChar char="•"/>
            </a:pPr>
            <a:r>
              <a:rPr lang="en-GB" sz="1800" b="0" i="0" dirty="0">
                <a:solidFill>
                  <a:srgbClr val="272626"/>
                </a:solidFill>
                <a:effectLst/>
                <a:latin typeface="LOREAL Essentielle" pitchFamily="2" charset="0"/>
              </a:rPr>
              <a:t>Advanced Clinical Certificate of Skin Cancer Medicine and Surgery</a:t>
            </a:r>
          </a:p>
          <a:p>
            <a:pPr algn="l">
              <a:buFont typeface="Arial" panose="020B0604020202020204" pitchFamily="34" charset="0"/>
              <a:buChar char="•"/>
            </a:pPr>
            <a:r>
              <a:rPr lang="en-GB" sz="1800" b="0" i="0" dirty="0">
                <a:solidFill>
                  <a:srgbClr val="272626"/>
                </a:solidFill>
                <a:effectLst/>
                <a:latin typeface="LOREAL Essentielle" pitchFamily="2" charset="0"/>
              </a:rPr>
              <a:t>Professional Diploma of General Dermatology (</a:t>
            </a:r>
            <a:r>
              <a:rPr lang="en-GB" sz="1800" b="0" i="0" dirty="0" err="1">
                <a:solidFill>
                  <a:srgbClr val="272626"/>
                </a:solidFill>
                <a:effectLst/>
                <a:latin typeface="LOREAL Essentielle" pitchFamily="2" charset="0"/>
              </a:rPr>
              <a:t>HealthCert</a:t>
            </a:r>
            <a:r>
              <a:rPr lang="en-GB" sz="1800" b="0" i="0" dirty="0">
                <a:solidFill>
                  <a:srgbClr val="272626"/>
                </a:solidFill>
                <a:effectLst/>
                <a:latin typeface="LOREAL Essentielle" pitchFamily="2" charset="0"/>
              </a:rPr>
              <a:t>) </a:t>
            </a:r>
          </a:p>
          <a:p>
            <a:pPr algn="l">
              <a:buFont typeface="Arial" panose="020B0604020202020204" pitchFamily="34" charset="0"/>
              <a:buChar char="•"/>
            </a:pPr>
            <a:r>
              <a:rPr lang="en-GB" sz="1800" b="0" i="0" dirty="0">
                <a:solidFill>
                  <a:srgbClr val="272626"/>
                </a:solidFill>
                <a:effectLst/>
                <a:latin typeface="LOREAL Essentielle" pitchFamily="2" charset="0"/>
              </a:rPr>
              <a:t>Queensland Rural Generalist advanced skill Dermatology</a:t>
            </a:r>
          </a:p>
          <a:p>
            <a:pPr algn="l">
              <a:buFont typeface="Arial" panose="020B0604020202020204" pitchFamily="34" charset="0"/>
              <a:buChar char="•"/>
            </a:pPr>
            <a:r>
              <a:rPr lang="en-GB" sz="1800" b="0" i="0" dirty="0">
                <a:solidFill>
                  <a:srgbClr val="272626"/>
                </a:solidFill>
                <a:effectLst/>
                <a:latin typeface="LOREAL Essentielle" pitchFamily="2" charset="0"/>
              </a:rPr>
              <a:t>Senior Lecturer Griffith University and The University of Queensland</a:t>
            </a:r>
          </a:p>
          <a:p>
            <a:pPr algn="l">
              <a:buFont typeface="Arial" panose="020B0604020202020204" pitchFamily="34" charset="0"/>
              <a:buChar char="•"/>
            </a:pPr>
            <a:r>
              <a:rPr lang="en-GB" sz="1800" b="0" i="0" dirty="0">
                <a:solidFill>
                  <a:srgbClr val="272626"/>
                </a:solidFill>
                <a:effectLst/>
                <a:latin typeface="LOREAL Essentielle" pitchFamily="2" charset="0"/>
              </a:rPr>
              <a:t>Just finished AFRACMA, undertaking UQ </a:t>
            </a:r>
            <a:r>
              <a:rPr lang="en-GB" sz="1800" b="0" i="0" dirty="0" err="1">
                <a:solidFill>
                  <a:srgbClr val="272626"/>
                </a:solidFill>
                <a:effectLst/>
                <a:latin typeface="LOREAL Essentielle" pitchFamily="2" charset="0"/>
              </a:rPr>
              <a:t>MMed</a:t>
            </a:r>
            <a:r>
              <a:rPr lang="en-GB" sz="1800" b="0" i="0" dirty="0">
                <a:solidFill>
                  <a:srgbClr val="272626"/>
                </a:solidFill>
                <a:effectLst/>
                <a:latin typeface="LOREAL Essentielle" pitchFamily="2" charset="0"/>
              </a:rPr>
              <a:t> (Skin Cancer)</a:t>
            </a:r>
            <a:endParaRPr lang="en-GB" sz="1800" dirty="0">
              <a:solidFill>
                <a:srgbClr val="272626"/>
              </a:solidFill>
              <a:latin typeface="LOREAL Essentielle" pitchFamily="2" charset="0"/>
            </a:endParaRPr>
          </a:p>
          <a:p>
            <a:pPr marL="0" indent="0" algn="l">
              <a:buNone/>
            </a:pPr>
            <a:r>
              <a:rPr lang="en-GB" sz="1800" b="1" i="0" dirty="0">
                <a:solidFill>
                  <a:srgbClr val="272626"/>
                </a:solidFill>
                <a:effectLst/>
                <a:latin typeface="LOREAL Essentielle" pitchFamily="2" charset="0"/>
              </a:rPr>
              <a:t>Affiliations and disclosure of interests </a:t>
            </a:r>
            <a:r>
              <a:rPr lang="en-GB" sz="1800" b="1" dirty="0">
                <a:solidFill>
                  <a:srgbClr val="272626"/>
                </a:solidFill>
                <a:latin typeface="LOREAL Essentielle" pitchFamily="2" charset="0"/>
              </a:rPr>
              <a:t>– honoraria from </a:t>
            </a:r>
            <a:r>
              <a:rPr lang="en-GB" sz="1800" b="1" dirty="0" err="1">
                <a:solidFill>
                  <a:srgbClr val="272626"/>
                </a:solidFill>
                <a:latin typeface="LOREAL Essentielle" pitchFamily="2" charset="0"/>
              </a:rPr>
              <a:t>L’Oreal</a:t>
            </a:r>
            <a:r>
              <a:rPr lang="en-GB" sz="1800" b="1" dirty="0">
                <a:solidFill>
                  <a:srgbClr val="272626"/>
                </a:solidFill>
                <a:latin typeface="LOREAL Essentielle" pitchFamily="2" charset="0"/>
              </a:rPr>
              <a:t> Group</a:t>
            </a:r>
            <a:endParaRPr lang="en-AU" sz="1800" dirty="0">
              <a:latin typeface="LOREAL Essentielle"/>
            </a:endParaRPr>
          </a:p>
        </p:txBody>
      </p:sp>
      <p:pic>
        <p:nvPicPr>
          <p:cNvPr id="2" name="Image 3">
            <a:extLst>
              <a:ext uri="{FF2B5EF4-FFF2-40B4-BE49-F238E27FC236}">
                <a16:creationId xmlns:a16="http://schemas.microsoft.com/office/drawing/2014/main" id="{927DEC7C-AB39-0788-B35A-4C0240EEA5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655" y="6178773"/>
            <a:ext cx="2519345" cy="647292"/>
          </a:xfrm>
          <a:prstGeom prst="rect">
            <a:avLst/>
          </a:prstGeom>
        </p:spPr>
      </p:pic>
      <p:sp>
        <p:nvSpPr>
          <p:cNvPr id="6" name="Rectangle 5">
            <a:extLst>
              <a:ext uri="{FF2B5EF4-FFF2-40B4-BE49-F238E27FC236}">
                <a16:creationId xmlns:a16="http://schemas.microsoft.com/office/drawing/2014/main" id="{AA5B91E9-2201-4A58-7609-E9311DE56582}"/>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pic>
        <p:nvPicPr>
          <p:cNvPr id="16" name="Picture 15">
            <a:extLst>
              <a:ext uri="{FF2B5EF4-FFF2-40B4-BE49-F238E27FC236}">
                <a16:creationId xmlns:a16="http://schemas.microsoft.com/office/drawing/2014/main" id="{D7A77D1E-6B2C-5193-FB02-7FCC2480EF53}"/>
              </a:ext>
            </a:extLst>
          </p:cNvPr>
          <p:cNvPicPr>
            <a:picLocks noChangeAspect="1"/>
          </p:cNvPicPr>
          <p:nvPr/>
        </p:nvPicPr>
        <p:blipFill>
          <a:blip r:embed="rId4"/>
          <a:stretch>
            <a:fillRect/>
          </a:stretch>
        </p:blipFill>
        <p:spPr>
          <a:xfrm>
            <a:off x="799290" y="1129758"/>
            <a:ext cx="4286848" cy="4344006"/>
          </a:xfrm>
          <a:prstGeom prst="rect">
            <a:avLst/>
          </a:prstGeom>
        </p:spPr>
      </p:pic>
    </p:spTree>
    <p:extLst>
      <p:ext uri="{BB962C8B-B14F-4D97-AF65-F5344CB8AC3E}">
        <p14:creationId xmlns:p14="http://schemas.microsoft.com/office/powerpoint/2010/main" val="3866270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1244887"/>
            <a:ext cx="11297478" cy="4351338"/>
          </a:xfrm>
        </p:spPr>
        <p:txBody>
          <a:bodyPr vert="horz" lIns="91440" tIns="45720" rIns="91440" bIns="45720" rtlCol="0" anchor="t">
            <a:normAutofit/>
          </a:bodyPr>
          <a:lstStyle/>
          <a:p>
            <a:pPr marL="0" indent="0">
              <a:buNone/>
            </a:pPr>
            <a:endParaRPr lang="en-AU" sz="2400" dirty="0">
              <a:highlight>
                <a:srgbClr val="FFFF00"/>
              </a:highlight>
              <a:latin typeface="LOREAL Essentielle" pitchFamily="2" charset="0"/>
            </a:endParaRPr>
          </a:p>
          <a:p>
            <a:r>
              <a:rPr lang="en-AU" sz="1800" kern="0" dirty="0">
                <a:latin typeface="LOREAL Essentielle" pitchFamily="2" charset="0"/>
                <a:ea typeface="Century Gothic" panose="020B0502020202020204" pitchFamily="34" charset="0"/>
                <a:cs typeface="Times New Roman" panose="02020603050405020304" pitchFamily="18" charset="0"/>
              </a:rPr>
              <a:t>Selection of treatment individually tailored and is based on: </a:t>
            </a:r>
          </a:p>
          <a:p>
            <a:endParaRPr lang="en-AU" sz="1800" kern="0" dirty="0">
              <a:latin typeface="LOREAL Essentielle" pitchFamily="2" charset="0"/>
              <a:ea typeface="Century Gothic" panose="020B0502020202020204" pitchFamily="34" charset="0"/>
              <a:cs typeface="Times New Roman" panose="02020603050405020304" pitchFamily="18" charset="0"/>
            </a:endParaRPr>
          </a:p>
          <a:p>
            <a:pPr lvl="1"/>
            <a:r>
              <a:rPr lang="en-AU" sz="1800" kern="0" dirty="0">
                <a:latin typeface="LOREAL Essentielle" pitchFamily="2" charset="0"/>
                <a:cs typeface="Times New Roman" panose="02020603050405020304" pitchFamily="18" charset="0"/>
              </a:rPr>
              <a:t>Site of AK, number of AK</a:t>
            </a:r>
          </a:p>
          <a:p>
            <a:pPr lvl="1"/>
            <a:endParaRPr lang="en-AU" sz="1800" kern="0" dirty="0">
              <a:latin typeface="LOREAL Essentielle" pitchFamily="2" charset="0"/>
              <a:cs typeface="Times New Roman" panose="02020603050405020304" pitchFamily="18" charset="0"/>
            </a:endParaRPr>
          </a:p>
          <a:p>
            <a:pPr lvl="1"/>
            <a:r>
              <a:rPr lang="en-AU" sz="1800" kern="0" dirty="0">
                <a:latin typeface="LOREAL Essentielle" pitchFamily="2" charset="0"/>
                <a:cs typeface="Times New Roman" panose="02020603050405020304" pitchFamily="18" charset="0"/>
              </a:rPr>
              <a:t>Treatment-related factors such as efficacy, tolerability and burden</a:t>
            </a:r>
          </a:p>
          <a:p>
            <a:pPr marL="457200" lvl="1" indent="0">
              <a:buNone/>
            </a:pPr>
            <a:r>
              <a:rPr lang="en-AU" sz="1800" kern="0" dirty="0">
                <a:latin typeface="LOREAL Essentielle" pitchFamily="2" charset="0"/>
                <a:cs typeface="Times New Roman" panose="02020603050405020304" pitchFamily="18" charset="0"/>
              </a:rPr>
              <a:t> </a:t>
            </a:r>
          </a:p>
          <a:p>
            <a:pPr lvl="1"/>
            <a:r>
              <a:rPr lang="en-AU" sz="1800" kern="0" dirty="0">
                <a:latin typeface="LOREAL Essentielle" pitchFamily="2" charset="0"/>
                <a:cs typeface="Times New Roman" panose="02020603050405020304" pitchFamily="18" charset="0"/>
              </a:rPr>
              <a:t>Patient characteristics and preferences should also be considered such as</a:t>
            </a:r>
            <a:endParaRPr lang="en-AU" sz="1400" kern="0" dirty="0">
              <a:latin typeface="LOREAL Essentielle" pitchFamily="2" charset="0"/>
              <a:cs typeface="Times New Roman" panose="02020603050405020304" pitchFamily="18" charset="0"/>
            </a:endParaRPr>
          </a:p>
          <a:p>
            <a:pPr lvl="2"/>
            <a:r>
              <a:rPr lang="en-AU" sz="1800" kern="0" dirty="0">
                <a:latin typeface="LOREAL Essentielle" pitchFamily="2" charset="0"/>
                <a:cs typeface="Times New Roman" panose="02020603050405020304" pitchFamily="18" charset="0"/>
              </a:rPr>
              <a:t>Associated symptoms </a:t>
            </a:r>
          </a:p>
          <a:p>
            <a:pPr lvl="2"/>
            <a:r>
              <a:rPr lang="en-AU" sz="1800" kern="0" dirty="0">
                <a:latin typeface="LOREAL Essentielle" pitchFamily="2" charset="0"/>
                <a:cs typeface="Times New Roman" panose="02020603050405020304" pitchFamily="18" charset="0"/>
              </a:rPr>
              <a:t>Risk of progression to SCC</a:t>
            </a:r>
          </a:p>
          <a:p>
            <a:pPr lvl="2"/>
            <a:r>
              <a:rPr lang="en-AU" sz="1800" kern="0" dirty="0">
                <a:latin typeface="LOREAL Essentielle" pitchFamily="2" charset="0"/>
                <a:cs typeface="Times New Roman" panose="02020603050405020304" pitchFamily="18" charset="0"/>
              </a:rPr>
              <a:t>Burden of treatment </a:t>
            </a:r>
          </a:p>
          <a:p>
            <a:pPr lvl="2"/>
            <a:r>
              <a:rPr lang="en-AU" sz="1800" kern="0" dirty="0">
                <a:latin typeface="LOREAL Essentielle" pitchFamily="2" charset="0"/>
                <a:cs typeface="Times New Roman" panose="02020603050405020304" pitchFamily="18" charset="0"/>
              </a:rPr>
              <a:t>Cosmetic appearance of AKs before, during and after treatment </a:t>
            </a:r>
          </a:p>
          <a:p>
            <a:pPr lvl="2"/>
            <a:r>
              <a:rPr lang="en-AU" sz="1800" kern="0" dirty="0">
                <a:latin typeface="LOREAL Essentielle" pitchFamily="2" charset="0"/>
                <a:cs typeface="Times New Roman" panose="02020603050405020304" pitchFamily="18" charset="0"/>
              </a:rPr>
              <a:t>Cost and convenience</a:t>
            </a:r>
          </a:p>
          <a:p>
            <a:endParaRPr lang="en-AU" sz="1800" kern="0" dirty="0">
              <a:effectLst/>
              <a:latin typeface="LOREAL Essentielle" pitchFamily="2" charset="0"/>
              <a:ea typeface="Century Gothic" panose="020B0502020202020204" pitchFamily="34" charset="0"/>
              <a:cs typeface="Times New Roman" panose="02020603050405020304" pitchFamily="18"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Overview of AK</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spTree>
    <p:extLst>
      <p:ext uri="{BB962C8B-B14F-4D97-AF65-F5344CB8AC3E}">
        <p14:creationId xmlns:p14="http://schemas.microsoft.com/office/powerpoint/2010/main" val="3947908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1244887"/>
            <a:ext cx="11297478" cy="4351338"/>
          </a:xfrm>
        </p:spPr>
        <p:txBody>
          <a:bodyPr vert="horz" lIns="91440" tIns="45720" rIns="91440" bIns="45720" rtlCol="0" anchor="t">
            <a:normAutofit lnSpcReduction="10000"/>
          </a:bodyPr>
          <a:lstStyle/>
          <a:p>
            <a:pPr marL="0" indent="0">
              <a:buNone/>
            </a:pPr>
            <a:r>
              <a:rPr lang="en-AU" sz="1800" b="1" kern="0" dirty="0">
                <a:latin typeface="LOREAL Essentielle" pitchFamily="2" charset="0"/>
                <a:cs typeface="Times New Roman" panose="02020603050405020304" pitchFamily="18" charset="0"/>
              </a:rPr>
              <a:t>John’s tips for cryotherapy</a:t>
            </a:r>
          </a:p>
          <a:p>
            <a:pPr marL="0" indent="0">
              <a:buNone/>
            </a:pPr>
            <a:endParaRPr lang="en-AU" sz="1800" b="1" kern="0" dirty="0">
              <a:latin typeface="LOREAL Essentielle" pitchFamily="2" charset="0"/>
              <a:cs typeface="Times New Roman" panose="02020603050405020304" pitchFamily="18" charset="0"/>
            </a:endParaRPr>
          </a:p>
          <a:p>
            <a:r>
              <a:rPr lang="en-AU" sz="1800" kern="0" dirty="0">
                <a:latin typeface="LOREAL Essentielle" pitchFamily="2" charset="0"/>
                <a:ea typeface="Century Gothic" panose="020B0502020202020204" pitchFamily="34" charset="0"/>
                <a:cs typeface="Times New Roman" panose="02020603050405020304" pitchFamily="18" charset="0"/>
              </a:rPr>
              <a:t>Informed consent, I always begin by asking “Have you had this before? Do you know what to expect?”</a:t>
            </a:r>
          </a:p>
          <a:p>
            <a:r>
              <a:rPr lang="en-AU" sz="1800" kern="0" dirty="0">
                <a:latin typeface="LOREAL Essentielle" pitchFamily="2" charset="0"/>
                <a:ea typeface="Century Gothic" panose="020B0502020202020204" pitchFamily="34" charset="0"/>
                <a:cs typeface="Times New Roman" panose="02020603050405020304" pitchFamily="18" charset="0"/>
              </a:rPr>
              <a:t>Don’t spray and pray. If you don’t know what it is, then biopsy. If you think it is a cancer, treat it as a cancer.</a:t>
            </a:r>
          </a:p>
          <a:p>
            <a:r>
              <a:rPr lang="en-AU" sz="1800" kern="0" dirty="0">
                <a:latin typeface="LOREAL Essentielle" pitchFamily="2" charset="0"/>
                <a:ea typeface="Century Gothic" panose="020B0502020202020204" pitchFamily="34" charset="0"/>
                <a:cs typeface="Times New Roman" panose="02020603050405020304" pitchFamily="18" charset="0"/>
              </a:rPr>
              <a:t>If a clinical solar keratosis has received </a:t>
            </a:r>
            <a:r>
              <a:rPr lang="en-AU" sz="1800" kern="0" dirty="0" err="1">
                <a:latin typeface="LOREAL Essentielle" pitchFamily="2" charset="0"/>
                <a:ea typeface="Century Gothic" panose="020B0502020202020204" pitchFamily="34" charset="0"/>
                <a:cs typeface="Times New Roman" panose="02020603050405020304" pitchFamily="18" charset="0"/>
              </a:rPr>
              <a:t>cryo</a:t>
            </a:r>
            <a:r>
              <a:rPr lang="en-AU" sz="1800" kern="0" dirty="0">
                <a:latin typeface="LOREAL Essentielle" pitchFamily="2" charset="0"/>
                <a:ea typeface="Century Gothic" panose="020B0502020202020204" pitchFamily="34" charset="0"/>
                <a:cs typeface="Times New Roman" panose="02020603050405020304" pitchFamily="18" charset="0"/>
              </a:rPr>
              <a:t> before and not gone away, then biopsy as could be a cancer.</a:t>
            </a:r>
          </a:p>
          <a:p>
            <a:r>
              <a:rPr lang="en-AU" sz="1800" kern="0" dirty="0">
                <a:latin typeface="LOREAL Essentielle" pitchFamily="2" charset="0"/>
                <a:cs typeface="Times New Roman" panose="02020603050405020304" pitchFamily="18" charset="0"/>
              </a:rPr>
              <a:t>Avoid cosmetic areas (face, </a:t>
            </a:r>
            <a:r>
              <a:rPr lang="en-AU" sz="1800" kern="0" dirty="0" err="1">
                <a:latin typeface="LOREAL Essentielle" pitchFamily="2" charset="0"/>
                <a:cs typeface="Times New Roman" panose="02020603050405020304" pitchFamily="18" charset="0"/>
              </a:rPr>
              <a:t>decolatage</a:t>
            </a:r>
            <a:r>
              <a:rPr lang="en-AU" sz="1800" kern="0" dirty="0">
                <a:latin typeface="LOREAL Essentielle" pitchFamily="2" charset="0"/>
                <a:cs typeface="Times New Roman" panose="02020603050405020304" pitchFamily="18" charset="0"/>
              </a:rPr>
              <a:t>), over bony prominences and superficial nerves, and below the knee esp. elderly (risk of causing a chronic ulcer).</a:t>
            </a:r>
          </a:p>
          <a:p>
            <a:r>
              <a:rPr lang="en-AU" sz="1800" kern="0" dirty="0">
                <a:latin typeface="LOREAL Essentielle" pitchFamily="2" charset="0"/>
                <a:cs typeface="Times New Roman" panose="02020603050405020304" pitchFamily="18" charset="0"/>
              </a:rPr>
              <a:t>I avoid long freeze times because risk of ulceration and permanent hypopigmentation</a:t>
            </a:r>
          </a:p>
          <a:p>
            <a:r>
              <a:rPr lang="en-AU" sz="1800" kern="0" dirty="0">
                <a:latin typeface="LOREAL Essentielle" pitchFamily="2" charset="0"/>
                <a:cs typeface="Times New Roman" panose="02020603050405020304" pitchFamily="18" charset="0"/>
              </a:rPr>
              <a:t>Field problems need field treatments.</a:t>
            </a:r>
          </a:p>
          <a:p>
            <a:r>
              <a:rPr lang="en-AU" sz="1800" kern="0" dirty="0">
                <a:effectLst/>
                <a:latin typeface="LOREAL Essentielle" pitchFamily="2" charset="0"/>
                <a:ea typeface="Century Gothic" panose="020B0502020202020204" pitchFamily="34" charset="0"/>
                <a:cs typeface="Times New Roman" panose="02020603050405020304" pitchFamily="18" charset="0"/>
              </a:rPr>
              <a:t>Can use to get specimen out of a punch biopsy instrument (but I rarely do punch biopsies for skin cancer and only order instruments that have plungers)!!!</a:t>
            </a:r>
          </a:p>
          <a:p>
            <a:r>
              <a:rPr lang="en-AU" sz="1800" kern="0" dirty="0">
                <a:latin typeface="LOREAL Essentielle" pitchFamily="2" charset="0"/>
                <a:cs typeface="Times New Roman" panose="02020603050405020304" pitchFamily="18" charset="0"/>
              </a:rPr>
              <a:t>Consider charging extra fee for cryotherapy.</a:t>
            </a:r>
            <a:endParaRPr lang="en-AU" sz="1800" dirty="0">
              <a:latin typeface="LOREAL Essentielle" pitchFamily="2" charset="0"/>
            </a:endParaRPr>
          </a:p>
          <a:p>
            <a:pPr marL="0" indent="0">
              <a:buNone/>
            </a:pPr>
            <a:endParaRPr lang="en-AU" sz="1800" kern="0" dirty="0">
              <a:effectLst/>
              <a:latin typeface="LOREAL Essentielle" pitchFamily="2" charset="0"/>
              <a:ea typeface="Century Gothic" panose="020B0502020202020204" pitchFamily="34" charset="0"/>
              <a:cs typeface="Times New Roman" panose="02020603050405020304" pitchFamily="18"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Treatments Overview</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spTree>
    <p:extLst>
      <p:ext uri="{BB962C8B-B14F-4D97-AF65-F5344CB8AC3E}">
        <p14:creationId xmlns:p14="http://schemas.microsoft.com/office/powerpoint/2010/main" val="1484259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Treatments Overview</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pic>
        <p:nvPicPr>
          <p:cNvPr id="11" name="Content Placeholder 10">
            <a:extLst>
              <a:ext uri="{FF2B5EF4-FFF2-40B4-BE49-F238E27FC236}">
                <a16:creationId xmlns:a16="http://schemas.microsoft.com/office/drawing/2014/main" id="{9E28F81C-13A7-87D4-1BF0-2A5D00D025EC}"/>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9548"/>
          <a:stretch/>
        </p:blipFill>
        <p:spPr>
          <a:xfrm>
            <a:off x="4150159" y="289407"/>
            <a:ext cx="3143499" cy="6162805"/>
          </a:xfrm>
        </p:spPr>
      </p:pic>
    </p:spTree>
    <p:extLst>
      <p:ext uri="{BB962C8B-B14F-4D97-AF65-F5344CB8AC3E}">
        <p14:creationId xmlns:p14="http://schemas.microsoft.com/office/powerpoint/2010/main" val="1038391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AAD5E7-D3B5-80C3-D6C7-A06E0DAC95CF}"/>
              </a:ext>
            </a:extLst>
          </p:cNvPr>
          <p:cNvPicPr>
            <a:picLocks noChangeAspect="1"/>
          </p:cNvPicPr>
          <p:nvPr/>
        </p:nvPicPr>
        <p:blipFill rotWithShape="1">
          <a:blip r:embed="rId3"/>
          <a:srcRect l="19663" r="15951"/>
          <a:stretch/>
        </p:blipFill>
        <p:spPr>
          <a:xfrm>
            <a:off x="0" y="0"/>
            <a:ext cx="4674637" cy="6858000"/>
          </a:xfrm>
          <a:prstGeom prst="rect">
            <a:avLst/>
          </a:prstGeom>
        </p:spPr>
      </p:pic>
      <p:sp>
        <p:nvSpPr>
          <p:cNvPr id="8" name="object 8"/>
          <p:cNvSpPr txBox="1"/>
          <p:nvPr/>
        </p:nvSpPr>
        <p:spPr>
          <a:xfrm>
            <a:off x="4925621" y="2485620"/>
            <a:ext cx="7187811" cy="439933"/>
          </a:xfrm>
          <a:prstGeom prst="rect">
            <a:avLst/>
          </a:prstGeom>
        </p:spPr>
        <p:txBody>
          <a:bodyPr vert="horz" wrap="square" lIns="0" tIns="8958"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latin typeface="LOREAL Essentielle" pitchFamily="2" charset="0"/>
              </a:rPr>
              <a:t>Field-directed Treatments </a:t>
            </a:r>
          </a:p>
        </p:txBody>
      </p:sp>
      <p:pic>
        <p:nvPicPr>
          <p:cNvPr id="14" name="Image 3">
            <a:extLst>
              <a:ext uri="{FF2B5EF4-FFF2-40B4-BE49-F238E27FC236}">
                <a16:creationId xmlns:a16="http://schemas.microsoft.com/office/drawing/2014/main" id="{AF67786E-4F2B-9C43-79A2-0A391CEF6A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1077" y="0"/>
            <a:ext cx="3762355" cy="966657"/>
          </a:xfrm>
          <a:prstGeom prst="rect">
            <a:avLst/>
          </a:prstGeom>
        </p:spPr>
      </p:pic>
    </p:spTree>
    <p:extLst>
      <p:ext uri="{BB962C8B-B14F-4D97-AF65-F5344CB8AC3E}">
        <p14:creationId xmlns:p14="http://schemas.microsoft.com/office/powerpoint/2010/main" val="2380573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27"/>
          <p:cNvSpPr>
            <a:spLocks noGrp="1"/>
          </p:cNvSpPr>
          <p:nvPr>
            <p:ph type="sldNum" sz="quarter" idx="12"/>
          </p:nvPr>
        </p:nvSpPr>
        <p:spPr>
          <a:xfrm>
            <a:off x="9467852" y="6492688"/>
            <a:ext cx="2743032" cy="36510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346430-9DA1-46E2-BA63-BD7D86083EC4}" type="slidenum">
              <a:rPr kumimoji="0" lang="en-US" sz="1482" b="0" i="0" u="none" strike="noStrike" kern="1200" cap="none" spc="0" normalizeH="0" baseline="0" noProof="0" smtClean="0">
                <a:ln>
                  <a:noFill/>
                </a:ln>
                <a:solidFill>
                  <a:srgbClr val="1FB0FF">
                    <a:tint val="75000"/>
                  </a:srgbClr>
                </a:solidFill>
                <a:effectLst/>
                <a:uLnTx/>
                <a:uFillTx/>
                <a:latin typeface="Locator-Light"/>
                <a:ea typeface="+mn-ea"/>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82" b="0" i="0" u="none" strike="noStrike" kern="1200" cap="none" spc="0" normalizeH="0" baseline="0" noProof="0">
              <a:ln>
                <a:noFill/>
              </a:ln>
              <a:solidFill>
                <a:srgbClr val="1FB0FF">
                  <a:tint val="75000"/>
                </a:srgbClr>
              </a:solidFill>
              <a:effectLst/>
              <a:uLnTx/>
              <a:uFillTx/>
              <a:latin typeface="Locator-Light"/>
              <a:ea typeface="+mn-ea"/>
            </a:endParaRPr>
          </a:p>
        </p:txBody>
      </p:sp>
      <p:sp>
        <p:nvSpPr>
          <p:cNvPr id="7" name="Rectangle 6"/>
          <p:cNvSpPr/>
          <p:nvPr/>
        </p:nvSpPr>
        <p:spPr>
          <a:xfrm>
            <a:off x="11825451" y="233120"/>
            <a:ext cx="369310" cy="6227619"/>
          </a:xfrm>
          <a:prstGeom prst="rect">
            <a:avLst/>
          </a:prstGeom>
          <a:solidFill>
            <a:srgbClr val="FF850C">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3"/>
          <p:cNvSpPr/>
          <p:nvPr/>
        </p:nvSpPr>
        <p:spPr>
          <a:xfrm>
            <a:off x="374" y="210"/>
            <a:ext cx="2655952" cy="6857580"/>
          </a:xfrm>
          <a:prstGeom prst="rect">
            <a:avLst/>
          </a:prstGeom>
          <a:solidFill>
            <a:srgbClr val="FF850C"/>
          </a:solidFill>
          <a:ln w="9525" cap="flat" cmpd="sng" algn="ctr">
            <a:noFill/>
            <a:prstDash val="solid"/>
          </a:ln>
          <a:effectLst/>
        </p:spPr>
        <p:txBody>
          <a:bodyPr rtlCol="0" anchor="ctr"/>
          <a:lstStyle/>
          <a:p>
            <a:pPr marL="0" marR="0" lvl="0" indent="0" algn="ctr" defTabSz="771378" rtl="0" eaLnBrk="1" fontAlgn="auto" latinLnBrk="0" hangingPunct="1">
              <a:lnSpc>
                <a:spcPct val="100000"/>
              </a:lnSpc>
              <a:spcBef>
                <a:spcPts val="0"/>
              </a:spcBef>
              <a:spcAft>
                <a:spcPts val="0"/>
              </a:spcAft>
              <a:buClrTx/>
              <a:buSzTx/>
              <a:buFontTx/>
              <a:buNone/>
              <a:tabLst/>
              <a:defRPr/>
            </a:pPr>
            <a:endParaRPr kumimoji="0" lang="fr-FR" sz="3000" b="0" i="0" u="none" strike="noStrike" kern="0" cap="none" spc="0" normalizeH="0" baseline="0" noProof="0">
              <a:ln>
                <a:noFill/>
              </a:ln>
              <a:solidFill>
                <a:srgbClr val="FFFFFF"/>
              </a:solidFill>
              <a:effectLst/>
              <a:uLnTx/>
              <a:uFillTx/>
              <a:latin typeface="Calibri"/>
              <a:ea typeface="+mn-ea"/>
              <a:cs typeface="+mn-cs"/>
            </a:endParaRPr>
          </a:p>
        </p:txBody>
      </p:sp>
      <p:sp>
        <p:nvSpPr>
          <p:cNvPr id="5" name="Text Placeholder 1">
            <a:extLst>
              <a:ext uri="{FF2B5EF4-FFF2-40B4-BE49-F238E27FC236}">
                <a16:creationId xmlns:a16="http://schemas.microsoft.com/office/drawing/2014/main" id="{D483D052-E816-B62E-88BE-832F39FD7315}"/>
              </a:ext>
            </a:extLst>
          </p:cNvPr>
          <p:cNvSpPr txBox="1">
            <a:spLocks/>
          </p:cNvSpPr>
          <p:nvPr/>
        </p:nvSpPr>
        <p:spPr>
          <a:xfrm>
            <a:off x="361619" y="591682"/>
            <a:ext cx="11381682" cy="430170"/>
          </a:xfrm>
          <a:prstGeom prst="rect">
            <a:avLst/>
          </a:prstGeom>
        </p:spPr>
        <p:txBody>
          <a:bodyPr lIns="91440" tIns="45720" rIns="91440" bIns="45720" anchor="t">
            <a:noAutofit/>
          </a:bodyPr>
          <a:lstStyle>
            <a:lvl1pPr marL="324018" indent="-324018" algn="l" defTabSz="1296071" rtl="0" eaLnBrk="1" latinLnBrk="0" hangingPunct="1">
              <a:lnSpc>
                <a:spcPct val="90000"/>
              </a:lnSpc>
              <a:spcBef>
                <a:spcPts val="1417"/>
              </a:spcBef>
              <a:buFont typeface="Arial" panose="020B0604020202020204" pitchFamily="34" charset="0"/>
              <a:buChar char="•"/>
              <a:defRPr sz="3969" kern="1200">
                <a:solidFill>
                  <a:schemeClr val="tx1"/>
                </a:solidFill>
                <a:latin typeface="+mn-lt"/>
                <a:ea typeface="+mn-ea"/>
                <a:cs typeface="+mn-cs"/>
              </a:defRPr>
            </a:lvl1pPr>
            <a:lvl2pPr marL="972053" indent="-324018" algn="l" defTabSz="1296071" rtl="0" eaLnBrk="1" latinLnBrk="0" hangingPunct="1">
              <a:lnSpc>
                <a:spcPct val="90000"/>
              </a:lnSpc>
              <a:spcBef>
                <a:spcPts val="709"/>
              </a:spcBef>
              <a:buFont typeface="Arial" panose="020B0604020202020204" pitchFamily="34" charset="0"/>
              <a:buChar char="•"/>
              <a:defRPr sz="3402" kern="1200">
                <a:solidFill>
                  <a:schemeClr val="tx1"/>
                </a:solidFill>
                <a:latin typeface="+mn-lt"/>
                <a:ea typeface="+mn-ea"/>
                <a:cs typeface="+mn-cs"/>
              </a:defRPr>
            </a:lvl2pPr>
            <a:lvl3pPr marL="1620088" indent="-324018" algn="l" defTabSz="1296071" rtl="0" eaLnBrk="1" latinLnBrk="0" hangingPunct="1">
              <a:lnSpc>
                <a:spcPct val="90000"/>
              </a:lnSpc>
              <a:spcBef>
                <a:spcPts val="709"/>
              </a:spcBef>
              <a:buFont typeface="Arial" panose="020B0604020202020204" pitchFamily="34" charset="0"/>
              <a:buChar char="•"/>
              <a:defRPr sz="2835" kern="1200">
                <a:solidFill>
                  <a:schemeClr val="tx1"/>
                </a:solidFill>
                <a:latin typeface="+mn-lt"/>
                <a:ea typeface="+mn-ea"/>
                <a:cs typeface="+mn-cs"/>
              </a:defRPr>
            </a:lvl3pPr>
            <a:lvl4pPr marL="2268123"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4pPr>
            <a:lvl5pPr marL="2916159"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5pPr>
            <a:lvl6pPr marL="3564194"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6pPr>
            <a:lvl7pPr marL="4212229"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7pPr>
            <a:lvl8pPr marL="4860265"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8pPr>
            <a:lvl9pPr marL="5508300" indent="-324018" algn="l" defTabSz="1296071" rtl="0" eaLnBrk="1" latinLnBrk="0" hangingPunct="1">
              <a:lnSpc>
                <a:spcPct val="90000"/>
              </a:lnSpc>
              <a:spcBef>
                <a:spcPts val="709"/>
              </a:spcBef>
              <a:buFont typeface="Arial" panose="020B0604020202020204" pitchFamily="34" charset="0"/>
              <a:buChar char="•"/>
              <a:defRPr sz="2551" kern="1200">
                <a:solidFill>
                  <a:schemeClr val="tx1"/>
                </a:solidFill>
                <a:latin typeface="+mn-lt"/>
                <a:ea typeface="+mn-ea"/>
                <a:cs typeface="+mn-cs"/>
              </a:defRPr>
            </a:lvl9pPr>
          </a:lstStyle>
          <a:p>
            <a:pPr algn="r">
              <a:buNone/>
              <a:defRPr/>
            </a:pPr>
            <a:r>
              <a:rPr lang="en-AU" sz="3500">
                <a:solidFill>
                  <a:srgbClr val="FF850C"/>
                </a:solidFill>
                <a:ea typeface="+mn-lt"/>
                <a:cs typeface="+mn-lt"/>
              </a:rPr>
              <a:t>OVERVIEW OF AK</a:t>
            </a:r>
          </a:p>
          <a:p>
            <a:pPr marL="0" marR="0" lvl="0" indent="0" algn="r" defTabSz="1296071">
              <a:lnSpc>
                <a:spcPct val="90000"/>
              </a:lnSpc>
              <a:spcBef>
                <a:spcPts val="1417"/>
              </a:spcBef>
              <a:spcAft>
                <a:spcPts val="0"/>
              </a:spcAft>
              <a:buNone/>
              <a:tabLst/>
              <a:defRPr/>
            </a:pPr>
            <a:endParaRPr lang="en-AU" sz="3500">
              <a:solidFill>
                <a:srgbClr val="FF850C"/>
              </a:solidFill>
              <a:ea typeface="+mn-lt"/>
              <a:cs typeface="+mn-lt"/>
            </a:endParaRPr>
          </a:p>
        </p:txBody>
      </p:sp>
      <p:pic>
        <p:nvPicPr>
          <p:cNvPr id="2" name="Picture 4" descr="Image result for logo la roche posay orange">
            <a:extLst>
              <a:ext uri="{FF2B5EF4-FFF2-40B4-BE49-F238E27FC236}">
                <a16:creationId xmlns:a16="http://schemas.microsoft.com/office/drawing/2014/main" id="{1F2559EB-5107-0908-57B5-CEB066ADCB4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59498" y="0"/>
            <a:ext cx="1332501" cy="56507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080CE8D-D785-4D46-DD17-9CFA215C9B18}"/>
              </a:ext>
            </a:extLst>
          </p:cNvPr>
          <p:cNvSpPr>
            <a:spLocks noGrp="1"/>
          </p:cNvSpPr>
          <p:nvPr>
            <p:ph idx="1"/>
          </p:nvPr>
        </p:nvSpPr>
        <p:spPr>
          <a:xfrm>
            <a:off x="2734672" y="1858739"/>
            <a:ext cx="8930282" cy="4816500"/>
          </a:xfrm>
        </p:spPr>
        <p:txBody>
          <a:bodyPr vert="horz" lIns="154279" tIns="77140" rIns="154279" bIns="77140" rtlCol="0" anchor="t">
            <a:normAutofit/>
          </a:bodyPr>
          <a:lstStyle/>
          <a:p>
            <a:pPr marL="883920" lvl="1" indent="-339725">
              <a:lnSpc>
                <a:spcPct val="120000"/>
              </a:lnSpc>
              <a:spcBef>
                <a:spcPts val="0"/>
              </a:spcBef>
              <a:buClr>
                <a:srgbClr val="FF850C"/>
              </a:buClr>
              <a:buFont typeface="Wingdings" panose="05000000000000000000" pitchFamily="2" charset="2"/>
              <a:buChar char="§"/>
            </a:pPr>
            <a:r>
              <a:rPr lang="en-AU" sz="2400" dirty="0"/>
              <a:t>Many available treatments  </a:t>
            </a:r>
          </a:p>
          <a:p>
            <a:pPr marL="883920" lvl="1" indent="-339725">
              <a:lnSpc>
                <a:spcPct val="120000"/>
              </a:lnSpc>
              <a:spcBef>
                <a:spcPts val="0"/>
              </a:spcBef>
              <a:buClr>
                <a:srgbClr val="FF850C"/>
              </a:buClr>
              <a:buFont typeface="Wingdings" panose="05000000000000000000" pitchFamily="2" charset="2"/>
              <a:buChar char="§"/>
            </a:pPr>
            <a:endParaRPr lang="en-US" dirty="0"/>
          </a:p>
          <a:p>
            <a:pPr marL="883920" lvl="1" indent="-339725">
              <a:lnSpc>
                <a:spcPct val="120000"/>
              </a:lnSpc>
              <a:spcBef>
                <a:spcPts val="0"/>
              </a:spcBef>
              <a:buClr>
                <a:srgbClr val="FF850C"/>
              </a:buClr>
              <a:buFont typeface="Wingdings" panose="05000000000000000000" pitchFamily="2" charset="2"/>
              <a:buChar char="§"/>
            </a:pPr>
            <a:r>
              <a:rPr lang="en-AU" sz="2400" dirty="0"/>
              <a:t>Few well-designed head to head comparisons  </a:t>
            </a:r>
          </a:p>
          <a:p>
            <a:pPr marL="883920" lvl="1" indent="-339725">
              <a:lnSpc>
                <a:spcPct val="120000"/>
              </a:lnSpc>
              <a:spcBef>
                <a:spcPts val="0"/>
              </a:spcBef>
              <a:buClr>
                <a:srgbClr val="FF850C"/>
              </a:buClr>
              <a:buFont typeface="Wingdings" panose="05000000000000000000" pitchFamily="2" charset="2"/>
              <a:buChar char="§"/>
            </a:pPr>
            <a:endParaRPr lang="en-AU" dirty="0"/>
          </a:p>
          <a:p>
            <a:pPr marL="883920" lvl="1" indent="-339725">
              <a:lnSpc>
                <a:spcPct val="120000"/>
              </a:lnSpc>
              <a:spcBef>
                <a:spcPts val="0"/>
              </a:spcBef>
              <a:buClr>
                <a:srgbClr val="FF850C"/>
              </a:buClr>
              <a:buFont typeface="Wingdings" panose="05000000000000000000" pitchFamily="2" charset="2"/>
              <a:buChar char="§"/>
            </a:pPr>
            <a:r>
              <a:rPr lang="en-AU" sz="2400" dirty="0"/>
              <a:t>Most studies look at reduction in AK, not cancers prevented</a:t>
            </a:r>
          </a:p>
          <a:p>
            <a:pPr marL="883920" lvl="1" indent="-339725">
              <a:lnSpc>
                <a:spcPct val="120000"/>
              </a:lnSpc>
              <a:spcBef>
                <a:spcPts val="0"/>
              </a:spcBef>
              <a:buClr>
                <a:srgbClr val="FF850C"/>
              </a:buClr>
              <a:buFont typeface="Wingdings" panose="05000000000000000000" pitchFamily="2" charset="2"/>
              <a:buChar char="§"/>
            </a:pPr>
            <a:endParaRPr lang="en-US" sz="3300" dirty="0"/>
          </a:p>
          <a:p>
            <a:pPr marL="883920" lvl="1" indent="-339725">
              <a:lnSpc>
                <a:spcPct val="120000"/>
              </a:lnSpc>
              <a:spcBef>
                <a:spcPts val="0"/>
              </a:spcBef>
              <a:buClr>
                <a:srgbClr val="FF850C"/>
              </a:buClr>
              <a:buFont typeface="Wingdings" panose="05000000000000000000" pitchFamily="2" charset="2"/>
              <a:buChar char="§"/>
            </a:pPr>
            <a:r>
              <a:rPr lang="en-AU" sz="2400" dirty="0"/>
              <a:t>Currently, treatment choice is driven by physician and patient preference  </a:t>
            </a:r>
          </a:p>
          <a:p>
            <a:pPr marL="1515745" lvl="2" indent="-514350">
              <a:lnSpc>
                <a:spcPct val="120000"/>
              </a:lnSpc>
              <a:spcBef>
                <a:spcPts val="0"/>
              </a:spcBef>
              <a:buClr>
                <a:srgbClr val="FF850C"/>
              </a:buClr>
              <a:buFont typeface="+mj-lt"/>
              <a:buAutoNum type="arabicPeriod"/>
            </a:pPr>
            <a:endParaRPr lang="en-US" sz="2900" dirty="0"/>
          </a:p>
          <a:p>
            <a:pPr marL="883920" lvl="1" indent="-339725">
              <a:lnSpc>
                <a:spcPct val="120000"/>
              </a:lnSpc>
              <a:spcBef>
                <a:spcPts val="0"/>
              </a:spcBef>
              <a:buClr>
                <a:srgbClr val="FF850C"/>
              </a:buClr>
              <a:buFont typeface="Wingdings" panose="05000000000000000000" pitchFamily="2" charset="2"/>
              <a:buChar char="§"/>
            </a:pPr>
            <a:endParaRPr lang="en-AU" sz="2400" dirty="0"/>
          </a:p>
          <a:p>
            <a:pPr marL="883920" lvl="1" indent="-339725">
              <a:lnSpc>
                <a:spcPct val="120000"/>
              </a:lnSpc>
              <a:spcBef>
                <a:spcPts val="0"/>
              </a:spcBef>
              <a:buClr>
                <a:srgbClr val="FF850C"/>
              </a:buClr>
              <a:buFont typeface="Wingdings" panose="05000000000000000000" pitchFamily="2" charset="2"/>
              <a:buChar char="§"/>
            </a:pPr>
            <a:endParaRPr lang="en-GB" sz="2400" dirty="0"/>
          </a:p>
          <a:p>
            <a:pPr marL="883920" marR="0" lvl="1" indent="-339725" algn="l" defTabSz="914400" rtl="0" latinLnBrk="0">
              <a:lnSpc>
                <a:spcPct val="120000"/>
              </a:lnSpc>
              <a:spcBef>
                <a:spcPts val="0"/>
              </a:spcBef>
              <a:buClr>
                <a:srgbClr val="FF850C"/>
              </a:buClr>
              <a:buSzTx/>
              <a:buFont typeface="Wingdings" panose="05000000000000000000" pitchFamily="2" charset="2"/>
              <a:buChar char="§"/>
              <a:tabLst/>
            </a:pPr>
            <a:endParaRPr lang="en-GB" sz="2400" b="0" i="0" u="none" strike="noStrike" cap="none" normalizeH="0" baseline="0" dirty="0">
              <a:ln>
                <a:noFill/>
              </a:ln>
              <a:effectLst/>
            </a:endParaRPr>
          </a:p>
          <a:p>
            <a:pPr marL="544195" lvl="1" indent="0">
              <a:lnSpc>
                <a:spcPct val="120000"/>
              </a:lnSpc>
              <a:spcBef>
                <a:spcPts val="0"/>
              </a:spcBef>
              <a:buNone/>
            </a:pPr>
            <a:endParaRPr lang="en-AU" sz="1600" dirty="0">
              <a:ea typeface="Calibri"/>
            </a:endParaRPr>
          </a:p>
          <a:p>
            <a:pPr marL="0" indent="0" eaLnBrk="0" fontAlgn="base" hangingPunct="0">
              <a:spcBef>
                <a:spcPct val="0"/>
              </a:spcBef>
              <a:spcAft>
                <a:spcPct val="0"/>
              </a:spcAft>
              <a:buNone/>
            </a:pPr>
            <a:endParaRPr lang="en-US" altLang="en-US" sz="700" dirty="0">
              <a:solidFill>
                <a:srgbClr val="1FB0FF"/>
              </a:solidFill>
              <a:latin typeface="Calibri"/>
              <a:ea typeface="Calibri"/>
            </a:endParaRPr>
          </a:p>
          <a:p>
            <a:pPr marL="407670" indent="-407670"/>
            <a:endParaRPr lang="en-AU" sz="1600" dirty="0">
              <a:latin typeface="Calibri"/>
              <a:ea typeface="Calibri"/>
            </a:endParaRPr>
          </a:p>
          <a:p>
            <a:pPr marL="407670" indent="-407670"/>
            <a:endParaRPr lang="en-AU" sz="2258" dirty="0">
              <a:latin typeface="Locator Light" panose="02000500040000020004" pitchFamily="50" charset="0"/>
            </a:endParaRPr>
          </a:p>
        </p:txBody>
      </p:sp>
    </p:spTree>
    <p:extLst>
      <p:ext uri="{BB962C8B-B14F-4D97-AF65-F5344CB8AC3E}">
        <p14:creationId xmlns:p14="http://schemas.microsoft.com/office/powerpoint/2010/main" val="2984685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1244887"/>
            <a:ext cx="11297478" cy="4351338"/>
          </a:xfrm>
        </p:spPr>
        <p:txBody>
          <a:bodyPr vert="horz" lIns="91440" tIns="45720" rIns="91440" bIns="45720" rtlCol="0" anchor="t">
            <a:normAutofit/>
          </a:bodyPr>
          <a:lstStyle/>
          <a:p>
            <a:r>
              <a:rPr lang="en-US" sz="1800" kern="0" dirty="0">
                <a:latin typeface="LOREAL Essentielle" pitchFamily="2" charset="0"/>
                <a:cs typeface="Times New Roman" panose="02020603050405020304" pitchFamily="18" charset="0"/>
              </a:rPr>
              <a:t>Refer to local prescribing advice or product information for the produce of choice for guidance on application, precautions and immediate post treatment care. </a:t>
            </a:r>
          </a:p>
          <a:p>
            <a:pPr marL="457200" lvl="1" indent="0">
              <a:buNone/>
            </a:pPr>
            <a:endParaRPr lang="en-US" sz="1400" b="1" kern="0" dirty="0">
              <a:latin typeface="LOREAL Essentielle" pitchFamily="2" charset="0"/>
              <a:cs typeface="Times New Roman" panose="02020603050405020304" pitchFamily="18" charset="0"/>
            </a:endParaRPr>
          </a:p>
          <a:p>
            <a:pPr marL="457200" lvl="1" indent="0">
              <a:buNone/>
            </a:pPr>
            <a:r>
              <a:rPr lang="en-US" sz="1800" b="1" kern="0" dirty="0">
                <a:latin typeface="LOREAL Essentielle" pitchFamily="2" charset="0"/>
                <a:cs typeface="Times New Roman" panose="02020603050405020304" pitchFamily="18" charset="0"/>
              </a:rPr>
              <a:t>Topic agents such as 5-FU, 5-FU combinations and imiquimod </a:t>
            </a:r>
            <a:r>
              <a:rPr lang="en-US" sz="1800" kern="0" dirty="0">
                <a:latin typeface="LOREAL Essentielle" pitchFamily="2" charset="0"/>
                <a:cs typeface="Times New Roman" panose="02020603050405020304" pitchFamily="18" charset="0"/>
              </a:rPr>
              <a:t>are commonly used, have good efficacy and can be applied focally or in broad areas. </a:t>
            </a:r>
          </a:p>
          <a:p>
            <a:pPr lvl="1"/>
            <a:r>
              <a:rPr lang="en-US" sz="1800" kern="0" dirty="0">
                <a:latin typeface="LOREAL Essentielle" pitchFamily="2" charset="0"/>
                <a:cs typeface="Times New Roman" panose="02020603050405020304" pitchFamily="18" charset="0"/>
              </a:rPr>
              <a:t>Local skin reactions such as erythema, itching, burning and crusting </a:t>
            </a:r>
          </a:p>
          <a:p>
            <a:pPr lvl="1"/>
            <a:r>
              <a:rPr lang="en-US" sz="1800" kern="0" dirty="0">
                <a:latin typeface="LOREAL Essentielle" pitchFamily="2" charset="0"/>
                <a:cs typeface="Times New Roman" panose="02020603050405020304" pitchFamily="18" charset="0"/>
              </a:rPr>
              <a:t>Though the side effects are temporary they can result in non-compliance and clinicians should work with the patient to customize the treatment to achieve the desired outcomes </a:t>
            </a:r>
          </a:p>
          <a:p>
            <a:pPr marL="457200" lvl="1" indent="0">
              <a:buNone/>
            </a:pPr>
            <a:endParaRPr lang="en-US" sz="1800" kern="0" dirty="0">
              <a:latin typeface="LOREAL Essentielle" pitchFamily="2" charset="0"/>
              <a:cs typeface="Times New Roman" panose="02020603050405020304" pitchFamily="18" charset="0"/>
            </a:endParaRPr>
          </a:p>
          <a:p>
            <a:pPr marL="457200" lvl="1" indent="0">
              <a:buNone/>
            </a:pPr>
            <a:r>
              <a:rPr lang="en-US" sz="1800" b="1" kern="0" dirty="0">
                <a:latin typeface="LOREAL Essentielle" pitchFamily="2" charset="0"/>
                <a:cs typeface="Times New Roman" panose="02020603050405020304" pitchFamily="18" charset="0"/>
              </a:rPr>
              <a:t>PDT</a:t>
            </a:r>
            <a:r>
              <a:rPr lang="en-US" sz="1800" kern="0" dirty="0">
                <a:latin typeface="LOREAL Essentielle" pitchFamily="2" charset="0"/>
                <a:cs typeface="Times New Roman" panose="02020603050405020304" pitchFamily="18" charset="0"/>
              </a:rPr>
              <a:t> requires the application of pre-</a:t>
            </a:r>
            <a:r>
              <a:rPr lang="en-US" sz="1800" kern="0" dirty="0" err="1">
                <a:latin typeface="LOREAL Essentielle" pitchFamily="2" charset="0"/>
                <a:cs typeface="Times New Roman" panose="02020603050405020304" pitchFamily="18" charset="0"/>
              </a:rPr>
              <a:t>photosensitiser</a:t>
            </a:r>
            <a:r>
              <a:rPr lang="en-US" sz="1800" kern="0" dirty="0">
                <a:latin typeface="LOREAL Essentielle" pitchFamily="2" charset="0"/>
                <a:cs typeface="Times New Roman" panose="02020603050405020304" pitchFamily="18" charset="0"/>
              </a:rPr>
              <a:t>, to the area of the skin to be treated, one to four hours before exposure to a light source with LED, and within 30 mins for daylight </a:t>
            </a:r>
          </a:p>
          <a:p>
            <a:pPr lvl="2"/>
            <a:r>
              <a:rPr lang="en-US" sz="1400" kern="0" dirty="0">
                <a:latin typeface="LOREAL Essentielle" pitchFamily="2" charset="0"/>
                <a:cs typeface="Times New Roman" panose="02020603050405020304" pitchFamily="18" charset="0"/>
              </a:rPr>
              <a:t>This mode of treatment has also reported good efficacy and has the added benefit of administration in the office setting which may offer improved compliance compared to topical agents administered by patients at home. </a:t>
            </a:r>
          </a:p>
          <a:p>
            <a:pPr lvl="2"/>
            <a:r>
              <a:rPr lang="en-US" sz="1400" kern="0" dirty="0">
                <a:latin typeface="LOREAL Essentielle" pitchFamily="2" charset="0"/>
                <a:cs typeface="Times New Roman" panose="02020603050405020304" pitchFamily="18" charset="0"/>
              </a:rPr>
              <a:t>Phototoxic reactions can result in erythema, stinging, itching, oedema and exudation which can take around 10 days to heal</a:t>
            </a:r>
          </a:p>
          <a:p>
            <a:endParaRPr lang="en-US" sz="1800" kern="0" dirty="0">
              <a:latin typeface="LOREAL Essentielle" pitchFamily="2" charset="0"/>
              <a:cs typeface="Times New Roman" panose="02020603050405020304" pitchFamily="18" charset="0"/>
            </a:endParaRPr>
          </a:p>
          <a:p>
            <a:pPr marL="0" indent="0">
              <a:buNone/>
            </a:pPr>
            <a:endParaRPr lang="en-AU" sz="1800" kern="0" dirty="0">
              <a:effectLst/>
              <a:latin typeface="LOREAL Essentielle" pitchFamily="2" charset="0"/>
              <a:ea typeface="Century Gothic" panose="020B0502020202020204" pitchFamily="34" charset="0"/>
              <a:cs typeface="Times New Roman" panose="02020603050405020304" pitchFamily="18"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Field-directed Treatments</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spTree>
    <p:extLst>
      <p:ext uri="{BB962C8B-B14F-4D97-AF65-F5344CB8AC3E}">
        <p14:creationId xmlns:p14="http://schemas.microsoft.com/office/powerpoint/2010/main" val="708591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1244887"/>
            <a:ext cx="11297478" cy="4351338"/>
          </a:xfrm>
        </p:spPr>
        <p:txBody>
          <a:bodyPr vert="horz" lIns="91440" tIns="45720" rIns="91440" bIns="45720" rtlCol="0" anchor="t">
            <a:normAutofit/>
          </a:bodyPr>
          <a:lstStyle/>
          <a:p>
            <a:pPr marL="0" indent="0">
              <a:buNone/>
            </a:pPr>
            <a:endParaRPr lang="en-US" sz="1800" kern="0" baseline="30000" dirty="0">
              <a:latin typeface="LOREAL Essentielle" pitchFamily="2" charset="0"/>
              <a:cs typeface="Times New Roman" panose="02020603050405020304" pitchFamily="18" charset="0"/>
            </a:endParaRPr>
          </a:p>
          <a:p>
            <a:endParaRPr lang="en-US" sz="1800" kern="0" dirty="0">
              <a:latin typeface="LOREAL Essentielle" pitchFamily="2" charset="0"/>
              <a:cs typeface="Times New Roman" panose="02020603050405020304" pitchFamily="18" charset="0"/>
            </a:endParaRPr>
          </a:p>
          <a:p>
            <a:pPr marL="0" indent="0">
              <a:buNone/>
            </a:pPr>
            <a:endParaRPr lang="en-US" sz="1800" kern="0" dirty="0">
              <a:latin typeface="LOREAL Essentielle" pitchFamily="2" charset="0"/>
              <a:cs typeface="Times New Roman" panose="02020603050405020304" pitchFamily="18" charset="0"/>
            </a:endParaRPr>
          </a:p>
          <a:p>
            <a:pPr marL="0" indent="0">
              <a:buNone/>
            </a:pPr>
            <a:endParaRPr lang="en-US" sz="1800" kern="0" dirty="0">
              <a:latin typeface="LOREAL Essentielle" pitchFamily="2" charset="0"/>
              <a:cs typeface="Times New Roman" panose="02020603050405020304" pitchFamily="18" charset="0"/>
            </a:endParaRPr>
          </a:p>
          <a:p>
            <a:endParaRPr lang="en-US" sz="1800" kern="0" dirty="0">
              <a:latin typeface="LOREAL Essentielle" pitchFamily="2" charset="0"/>
              <a:cs typeface="Times New Roman" panose="02020603050405020304" pitchFamily="18" charset="0"/>
            </a:endParaRPr>
          </a:p>
          <a:p>
            <a:pPr marL="0" indent="0">
              <a:buNone/>
            </a:pPr>
            <a:endParaRPr lang="en-AU" sz="1800" kern="0" dirty="0">
              <a:effectLst/>
              <a:latin typeface="LOREAL Essentielle" pitchFamily="2" charset="0"/>
              <a:ea typeface="Century Gothic" panose="020B0502020202020204" pitchFamily="34" charset="0"/>
              <a:cs typeface="Times New Roman" panose="02020603050405020304" pitchFamily="18"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Field-directed Treatments</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pic>
        <p:nvPicPr>
          <p:cNvPr id="13" name="Picture 12">
            <a:extLst>
              <a:ext uri="{FF2B5EF4-FFF2-40B4-BE49-F238E27FC236}">
                <a16:creationId xmlns:a16="http://schemas.microsoft.com/office/drawing/2014/main" id="{D33865FE-33AD-16FD-A2FB-0D37EE7775DE}"/>
              </a:ext>
            </a:extLst>
          </p:cNvPr>
          <p:cNvPicPr>
            <a:picLocks noChangeAspect="1"/>
          </p:cNvPicPr>
          <p:nvPr/>
        </p:nvPicPr>
        <p:blipFill>
          <a:blip r:embed="rId4"/>
          <a:stretch>
            <a:fillRect/>
          </a:stretch>
        </p:blipFill>
        <p:spPr>
          <a:xfrm>
            <a:off x="1854064" y="781679"/>
            <a:ext cx="5423847" cy="5674179"/>
          </a:xfrm>
          <a:prstGeom prst="rect">
            <a:avLst/>
          </a:prstGeom>
        </p:spPr>
      </p:pic>
    </p:spTree>
    <p:extLst>
      <p:ext uri="{BB962C8B-B14F-4D97-AF65-F5344CB8AC3E}">
        <p14:creationId xmlns:p14="http://schemas.microsoft.com/office/powerpoint/2010/main" val="3918679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1244887"/>
            <a:ext cx="11297478" cy="4351338"/>
          </a:xfrm>
        </p:spPr>
        <p:txBody>
          <a:bodyPr vert="horz" lIns="91440" tIns="45720" rIns="91440" bIns="45720" rtlCol="0" anchor="t">
            <a:normAutofit/>
          </a:bodyPr>
          <a:lstStyle/>
          <a:p>
            <a:pPr marL="0" indent="0">
              <a:buNone/>
            </a:pPr>
            <a:endParaRPr lang="en-US" sz="1800" kern="0" baseline="30000" dirty="0">
              <a:latin typeface="LOREAL Essentielle" pitchFamily="2" charset="0"/>
              <a:cs typeface="Times New Roman" panose="02020603050405020304" pitchFamily="18" charset="0"/>
            </a:endParaRPr>
          </a:p>
          <a:p>
            <a:endParaRPr lang="en-US" sz="1800" kern="0" dirty="0">
              <a:latin typeface="LOREAL Essentielle" pitchFamily="2" charset="0"/>
              <a:cs typeface="Times New Roman" panose="02020603050405020304" pitchFamily="18" charset="0"/>
            </a:endParaRPr>
          </a:p>
          <a:p>
            <a:pPr marL="0" indent="0">
              <a:buNone/>
            </a:pPr>
            <a:endParaRPr lang="en-US" sz="1800" kern="0" dirty="0">
              <a:latin typeface="LOREAL Essentielle" pitchFamily="2" charset="0"/>
              <a:cs typeface="Times New Roman" panose="02020603050405020304" pitchFamily="18" charset="0"/>
            </a:endParaRPr>
          </a:p>
          <a:p>
            <a:pPr marL="0" indent="0">
              <a:buNone/>
            </a:pPr>
            <a:endParaRPr lang="en-US" sz="1800" kern="0" dirty="0">
              <a:latin typeface="LOREAL Essentielle" pitchFamily="2" charset="0"/>
              <a:cs typeface="Times New Roman" panose="02020603050405020304" pitchFamily="18" charset="0"/>
            </a:endParaRPr>
          </a:p>
          <a:p>
            <a:endParaRPr lang="en-US" sz="1800" kern="0" dirty="0">
              <a:latin typeface="LOREAL Essentielle" pitchFamily="2" charset="0"/>
              <a:cs typeface="Times New Roman" panose="02020603050405020304" pitchFamily="18" charset="0"/>
            </a:endParaRPr>
          </a:p>
          <a:p>
            <a:pPr marL="0" indent="0">
              <a:buNone/>
            </a:pPr>
            <a:endParaRPr lang="en-AU" sz="1800" kern="0" dirty="0">
              <a:effectLst/>
              <a:latin typeface="LOREAL Essentielle" pitchFamily="2" charset="0"/>
              <a:ea typeface="Century Gothic" panose="020B0502020202020204" pitchFamily="34" charset="0"/>
              <a:cs typeface="Times New Roman" panose="02020603050405020304" pitchFamily="18"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Field-directed Treatments</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pic>
        <p:nvPicPr>
          <p:cNvPr id="4" name="Picture 3">
            <a:extLst>
              <a:ext uri="{FF2B5EF4-FFF2-40B4-BE49-F238E27FC236}">
                <a16:creationId xmlns:a16="http://schemas.microsoft.com/office/drawing/2014/main" id="{675A7945-C03B-BA2B-08B1-22E839DEB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1342" y="1028232"/>
            <a:ext cx="4081919" cy="5442559"/>
          </a:xfrm>
          <a:prstGeom prst="rect">
            <a:avLst/>
          </a:prstGeom>
        </p:spPr>
      </p:pic>
      <p:sp>
        <p:nvSpPr>
          <p:cNvPr id="9" name="TextBox 8">
            <a:extLst>
              <a:ext uri="{FF2B5EF4-FFF2-40B4-BE49-F238E27FC236}">
                <a16:creationId xmlns:a16="http://schemas.microsoft.com/office/drawing/2014/main" id="{5E369370-2945-72B8-21DA-50ACC1F5661D}"/>
              </a:ext>
            </a:extLst>
          </p:cNvPr>
          <p:cNvSpPr txBox="1"/>
          <p:nvPr/>
        </p:nvSpPr>
        <p:spPr>
          <a:xfrm>
            <a:off x="7632348" y="3105834"/>
            <a:ext cx="3377032" cy="646331"/>
          </a:xfrm>
          <a:prstGeom prst="rect">
            <a:avLst/>
          </a:prstGeom>
          <a:noFill/>
        </p:spPr>
        <p:txBody>
          <a:bodyPr wrap="square" rtlCol="0">
            <a:spAutoFit/>
          </a:bodyPr>
          <a:lstStyle/>
          <a:p>
            <a:r>
              <a:rPr lang="en-US" dirty="0"/>
              <a:t>Scalp of 57 </a:t>
            </a:r>
            <a:r>
              <a:rPr lang="en-US" dirty="0" err="1"/>
              <a:t>yo</a:t>
            </a:r>
            <a:r>
              <a:rPr lang="en-US" dirty="0"/>
              <a:t> man 9 days into </a:t>
            </a:r>
          </a:p>
          <a:p>
            <a:r>
              <a:rPr lang="en-US" dirty="0"/>
              <a:t>5-FU 5% cream applied twice daily</a:t>
            </a:r>
          </a:p>
        </p:txBody>
      </p:sp>
    </p:spTree>
    <p:extLst>
      <p:ext uri="{BB962C8B-B14F-4D97-AF65-F5344CB8AC3E}">
        <p14:creationId xmlns:p14="http://schemas.microsoft.com/office/powerpoint/2010/main" val="2870070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1244887"/>
            <a:ext cx="11297478" cy="4351338"/>
          </a:xfrm>
        </p:spPr>
        <p:txBody>
          <a:bodyPr vert="horz" lIns="91440" tIns="45720" rIns="91440" bIns="45720" rtlCol="0" anchor="t">
            <a:normAutofit/>
          </a:bodyPr>
          <a:lstStyle/>
          <a:p>
            <a:pPr marL="0" indent="0">
              <a:buNone/>
            </a:pPr>
            <a:endParaRPr lang="en-US" sz="1800" kern="0" baseline="30000" dirty="0">
              <a:latin typeface="LOREAL Essentielle" pitchFamily="2" charset="0"/>
              <a:cs typeface="Times New Roman" panose="02020603050405020304" pitchFamily="18" charset="0"/>
            </a:endParaRPr>
          </a:p>
          <a:p>
            <a:endParaRPr lang="en-US" sz="1800" kern="0" dirty="0">
              <a:latin typeface="LOREAL Essentielle" pitchFamily="2" charset="0"/>
              <a:cs typeface="Times New Roman" panose="02020603050405020304" pitchFamily="18" charset="0"/>
            </a:endParaRPr>
          </a:p>
          <a:p>
            <a:pPr marL="0" indent="0">
              <a:buNone/>
            </a:pPr>
            <a:endParaRPr lang="en-US" sz="1800" kern="0" dirty="0">
              <a:latin typeface="LOREAL Essentielle" pitchFamily="2" charset="0"/>
              <a:cs typeface="Times New Roman" panose="02020603050405020304" pitchFamily="18" charset="0"/>
            </a:endParaRPr>
          </a:p>
          <a:p>
            <a:pPr marL="0" indent="0">
              <a:buNone/>
            </a:pPr>
            <a:endParaRPr lang="en-US" sz="1800" kern="0" dirty="0">
              <a:latin typeface="LOREAL Essentielle" pitchFamily="2" charset="0"/>
              <a:cs typeface="Times New Roman" panose="02020603050405020304" pitchFamily="18" charset="0"/>
            </a:endParaRPr>
          </a:p>
          <a:p>
            <a:endParaRPr lang="en-US" sz="1800" kern="0" dirty="0">
              <a:latin typeface="LOREAL Essentielle" pitchFamily="2" charset="0"/>
              <a:cs typeface="Times New Roman" panose="02020603050405020304" pitchFamily="18" charset="0"/>
            </a:endParaRPr>
          </a:p>
          <a:p>
            <a:pPr marL="0" indent="0">
              <a:buNone/>
            </a:pPr>
            <a:endParaRPr lang="en-AU" sz="1800" kern="0" dirty="0">
              <a:effectLst/>
              <a:latin typeface="LOREAL Essentielle" pitchFamily="2" charset="0"/>
              <a:ea typeface="Century Gothic" panose="020B0502020202020204" pitchFamily="34" charset="0"/>
              <a:cs typeface="Times New Roman" panose="02020603050405020304" pitchFamily="18"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Field-directed Treatments</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pic>
        <p:nvPicPr>
          <p:cNvPr id="2" name="Picture 1">
            <a:extLst>
              <a:ext uri="{FF2B5EF4-FFF2-40B4-BE49-F238E27FC236}">
                <a16:creationId xmlns:a16="http://schemas.microsoft.com/office/drawing/2014/main" id="{A7195412-F529-A81A-CCF3-0D4F59F53FB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971103" y="1108044"/>
            <a:ext cx="2829299" cy="2121974"/>
          </a:xfrm>
          <a:prstGeom prst="rect">
            <a:avLst/>
          </a:prstGeom>
          <a:noFill/>
          <a:ln>
            <a:noFill/>
          </a:ln>
        </p:spPr>
      </p:pic>
      <p:pic>
        <p:nvPicPr>
          <p:cNvPr id="10" name="Picture 9">
            <a:extLst>
              <a:ext uri="{FF2B5EF4-FFF2-40B4-BE49-F238E27FC236}">
                <a16:creationId xmlns:a16="http://schemas.microsoft.com/office/drawing/2014/main" id="{A5213F7D-B882-C755-7558-56C44564C2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915408" y="3993035"/>
            <a:ext cx="2940685" cy="2121977"/>
          </a:xfrm>
          <a:prstGeom prst="rect">
            <a:avLst/>
          </a:prstGeom>
          <a:noFill/>
          <a:ln>
            <a:noFill/>
          </a:ln>
        </p:spPr>
      </p:pic>
      <p:pic>
        <p:nvPicPr>
          <p:cNvPr id="11" name="Picture 10">
            <a:extLst>
              <a:ext uri="{FF2B5EF4-FFF2-40B4-BE49-F238E27FC236}">
                <a16:creationId xmlns:a16="http://schemas.microsoft.com/office/drawing/2014/main" id="{B1952DD0-6484-922E-11EE-8931479A47C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235362" y="1093275"/>
            <a:ext cx="2868288" cy="2151512"/>
          </a:xfrm>
          <a:prstGeom prst="rect">
            <a:avLst/>
          </a:prstGeom>
          <a:noFill/>
          <a:ln>
            <a:noFill/>
          </a:ln>
        </p:spPr>
      </p:pic>
      <p:pic>
        <p:nvPicPr>
          <p:cNvPr id="12" name="Picture 11">
            <a:extLst>
              <a:ext uri="{FF2B5EF4-FFF2-40B4-BE49-F238E27FC236}">
                <a16:creationId xmlns:a16="http://schemas.microsoft.com/office/drawing/2014/main" id="{15916787-5B46-8F65-4BAF-22816038B11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5194718" y="3973823"/>
            <a:ext cx="2940685" cy="2160402"/>
          </a:xfrm>
          <a:prstGeom prst="rect">
            <a:avLst/>
          </a:prstGeom>
          <a:noFill/>
          <a:ln>
            <a:noFill/>
          </a:ln>
        </p:spPr>
      </p:pic>
      <p:pic>
        <p:nvPicPr>
          <p:cNvPr id="13" name="Picture 12">
            <a:extLst>
              <a:ext uri="{FF2B5EF4-FFF2-40B4-BE49-F238E27FC236}">
                <a16:creationId xmlns:a16="http://schemas.microsoft.com/office/drawing/2014/main" id="{DE1AA617-4E19-F80E-EF24-9170385D1F0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8538851" y="1107804"/>
            <a:ext cx="2829301" cy="2122458"/>
          </a:xfrm>
          <a:prstGeom prst="rect">
            <a:avLst/>
          </a:prstGeom>
          <a:noFill/>
          <a:ln>
            <a:noFill/>
          </a:ln>
        </p:spPr>
      </p:pic>
      <p:sp>
        <p:nvSpPr>
          <p:cNvPr id="14" name="TextBox 13">
            <a:extLst>
              <a:ext uri="{FF2B5EF4-FFF2-40B4-BE49-F238E27FC236}">
                <a16:creationId xmlns:a16="http://schemas.microsoft.com/office/drawing/2014/main" id="{1ED813C2-5E8C-B9C1-9609-DF47A4971C60}"/>
              </a:ext>
            </a:extLst>
          </p:cNvPr>
          <p:cNvSpPr txBox="1"/>
          <p:nvPr/>
        </p:nvSpPr>
        <p:spPr>
          <a:xfrm>
            <a:off x="1497795" y="1860286"/>
            <a:ext cx="864138" cy="369332"/>
          </a:xfrm>
          <a:prstGeom prst="rect">
            <a:avLst/>
          </a:prstGeom>
          <a:noFill/>
        </p:spPr>
        <p:txBody>
          <a:bodyPr wrap="square" rtlCol="0">
            <a:spAutoFit/>
          </a:bodyPr>
          <a:lstStyle/>
          <a:p>
            <a:r>
              <a:rPr lang="en-US" dirty="0"/>
              <a:t>Day 1</a:t>
            </a:r>
          </a:p>
        </p:txBody>
      </p:sp>
      <p:sp>
        <p:nvSpPr>
          <p:cNvPr id="15" name="TextBox 14">
            <a:extLst>
              <a:ext uri="{FF2B5EF4-FFF2-40B4-BE49-F238E27FC236}">
                <a16:creationId xmlns:a16="http://schemas.microsoft.com/office/drawing/2014/main" id="{E5566CA1-5B2C-C152-E457-E039B3EEA630}"/>
              </a:ext>
            </a:extLst>
          </p:cNvPr>
          <p:cNvSpPr txBox="1"/>
          <p:nvPr/>
        </p:nvSpPr>
        <p:spPr>
          <a:xfrm>
            <a:off x="1497792" y="4753078"/>
            <a:ext cx="864138" cy="369332"/>
          </a:xfrm>
          <a:prstGeom prst="rect">
            <a:avLst/>
          </a:prstGeom>
          <a:noFill/>
        </p:spPr>
        <p:txBody>
          <a:bodyPr wrap="square" rtlCol="0">
            <a:spAutoFit/>
          </a:bodyPr>
          <a:lstStyle/>
          <a:p>
            <a:r>
              <a:rPr lang="en-US" dirty="0"/>
              <a:t>Day 3</a:t>
            </a:r>
          </a:p>
        </p:txBody>
      </p:sp>
      <p:sp>
        <p:nvSpPr>
          <p:cNvPr id="16" name="TextBox 15">
            <a:extLst>
              <a:ext uri="{FF2B5EF4-FFF2-40B4-BE49-F238E27FC236}">
                <a16:creationId xmlns:a16="http://schemas.microsoft.com/office/drawing/2014/main" id="{A929054B-660E-4F50-8143-8FA54F6D9FA5}"/>
              </a:ext>
            </a:extLst>
          </p:cNvPr>
          <p:cNvSpPr txBox="1"/>
          <p:nvPr/>
        </p:nvSpPr>
        <p:spPr>
          <a:xfrm>
            <a:off x="4720721" y="1879246"/>
            <a:ext cx="864138" cy="369332"/>
          </a:xfrm>
          <a:prstGeom prst="rect">
            <a:avLst/>
          </a:prstGeom>
          <a:noFill/>
        </p:spPr>
        <p:txBody>
          <a:bodyPr wrap="square" rtlCol="0">
            <a:spAutoFit/>
          </a:bodyPr>
          <a:lstStyle/>
          <a:p>
            <a:r>
              <a:rPr lang="en-US" dirty="0"/>
              <a:t>Day 7</a:t>
            </a:r>
          </a:p>
        </p:txBody>
      </p:sp>
      <p:sp>
        <p:nvSpPr>
          <p:cNvPr id="17" name="TextBox 16">
            <a:extLst>
              <a:ext uri="{FF2B5EF4-FFF2-40B4-BE49-F238E27FC236}">
                <a16:creationId xmlns:a16="http://schemas.microsoft.com/office/drawing/2014/main" id="{6160808A-F622-4A61-69E8-F6A7F3DF36CF}"/>
              </a:ext>
            </a:extLst>
          </p:cNvPr>
          <p:cNvSpPr txBox="1"/>
          <p:nvPr/>
        </p:nvSpPr>
        <p:spPr>
          <a:xfrm>
            <a:off x="4667541" y="4753078"/>
            <a:ext cx="864138" cy="369332"/>
          </a:xfrm>
          <a:prstGeom prst="rect">
            <a:avLst/>
          </a:prstGeom>
          <a:noFill/>
        </p:spPr>
        <p:txBody>
          <a:bodyPr wrap="square" rtlCol="0">
            <a:spAutoFit/>
          </a:bodyPr>
          <a:lstStyle/>
          <a:p>
            <a:r>
              <a:rPr lang="en-US" dirty="0"/>
              <a:t>Day 14</a:t>
            </a:r>
          </a:p>
        </p:txBody>
      </p:sp>
      <p:sp>
        <p:nvSpPr>
          <p:cNvPr id="18" name="TextBox 17">
            <a:extLst>
              <a:ext uri="{FF2B5EF4-FFF2-40B4-BE49-F238E27FC236}">
                <a16:creationId xmlns:a16="http://schemas.microsoft.com/office/drawing/2014/main" id="{2D527108-274F-4ACE-0527-0909F959E756}"/>
              </a:ext>
            </a:extLst>
          </p:cNvPr>
          <p:cNvSpPr txBox="1"/>
          <p:nvPr/>
        </p:nvSpPr>
        <p:spPr>
          <a:xfrm>
            <a:off x="8028134" y="1860286"/>
            <a:ext cx="864138" cy="369332"/>
          </a:xfrm>
          <a:prstGeom prst="rect">
            <a:avLst/>
          </a:prstGeom>
          <a:noFill/>
        </p:spPr>
        <p:txBody>
          <a:bodyPr wrap="square" rtlCol="0">
            <a:spAutoFit/>
          </a:bodyPr>
          <a:lstStyle/>
          <a:p>
            <a:r>
              <a:rPr lang="en-US" dirty="0"/>
              <a:t>Day 20</a:t>
            </a:r>
          </a:p>
        </p:txBody>
      </p:sp>
      <p:sp>
        <p:nvSpPr>
          <p:cNvPr id="19" name="TextBox 18">
            <a:extLst>
              <a:ext uri="{FF2B5EF4-FFF2-40B4-BE49-F238E27FC236}">
                <a16:creationId xmlns:a16="http://schemas.microsoft.com/office/drawing/2014/main" id="{08AAAD43-BAF5-EC7C-6114-1A634F955D65}"/>
              </a:ext>
            </a:extLst>
          </p:cNvPr>
          <p:cNvSpPr txBox="1"/>
          <p:nvPr/>
        </p:nvSpPr>
        <p:spPr>
          <a:xfrm>
            <a:off x="8365263" y="4305217"/>
            <a:ext cx="3176476" cy="923330"/>
          </a:xfrm>
          <a:prstGeom prst="rect">
            <a:avLst/>
          </a:prstGeom>
          <a:noFill/>
        </p:spPr>
        <p:txBody>
          <a:bodyPr wrap="square" rtlCol="0">
            <a:spAutoFit/>
          </a:bodyPr>
          <a:lstStyle/>
          <a:p>
            <a:pPr algn="ctr"/>
            <a:r>
              <a:rPr lang="en-US" dirty="0"/>
              <a:t>Compounded 5-FU + calcipotriol field treatment face</a:t>
            </a:r>
          </a:p>
          <a:p>
            <a:pPr algn="ctr"/>
            <a:r>
              <a:rPr lang="en-US" dirty="0"/>
              <a:t>Twice daily for 4 days</a:t>
            </a:r>
          </a:p>
        </p:txBody>
      </p:sp>
    </p:spTree>
    <p:extLst>
      <p:ext uri="{BB962C8B-B14F-4D97-AF65-F5344CB8AC3E}">
        <p14:creationId xmlns:p14="http://schemas.microsoft.com/office/powerpoint/2010/main" val="4182589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8" name="TextBox 7">
            <a:extLst>
              <a:ext uri="{FF2B5EF4-FFF2-40B4-BE49-F238E27FC236}">
                <a16:creationId xmlns:a16="http://schemas.microsoft.com/office/drawing/2014/main" id="{0BBAE851-F47F-216D-EE51-312C8E1534EF}"/>
              </a:ext>
            </a:extLst>
          </p:cNvPr>
          <p:cNvSpPr txBox="1"/>
          <p:nvPr/>
        </p:nvSpPr>
        <p:spPr>
          <a:xfrm>
            <a:off x="1774520" y="4904776"/>
            <a:ext cx="9118948" cy="1200329"/>
          </a:xfrm>
          <a:prstGeom prst="rect">
            <a:avLst/>
          </a:prstGeom>
          <a:noFill/>
        </p:spPr>
        <p:txBody>
          <a:bodyPr wrap="square" rtlCol="0">
            <a:spAutoFit/>
          </a:bodyPr>
          <a:lstStyle/>
          <a:p>
            <a:r>
              <a:rPr lang="en-US" dirty="0"/>
              <a:t>I use Artisan Chemist for prescribing 5FU + calcipotriol for my patients. Standard dosing is BD for 4 days face, 2 days lips, 6 days elsewhere. Sometimes need longer treatment.</a:t>
            </a:r>
          </a:p>
          <a:p>
            <a:endParaRPr lang="en-US" dirty="0"/>
          </a:p>
          <a:p>
            <a:r>
              <a:rPr lang="en-US" dirty="0"/>
              <a:t>I also use the chemist for ordering 5-ALA 20% cream at $150 for 20g (can treat 10-20 patients).</a:t>
            </a:r>
          </a:p>
        </p:txBody>
      </p:sp>
      <p:pic>
        <p:nvPicPr>
          <p:cNvPr id="9" name="Picture 8">
            <a:extLst>
              <a:ext uri="{FF2B5EF4-FFF2-40B4-BE49-F238E27FC236}">
                <a16:creationId xmlns:a16="http://schemas.microsoft.com/office/drawing/2014/main" id="{2C6899C6-A1E2-0273-BA66-816C59CF1CA8}"/>
              </a:ext>
            </a:extLst>
          </p:cNvPr>
          <p:cNvPicPr>
            <a:picLocks noChangeAspect="1"/>
          </p:cNvPicPr>
          <p:nvPr/>
        </p:nvPicPr>
        <p:blipFill>
          <a:blip r:embed="rId3"/>
          <a:stretch>
            <a:fillRect/>
          </a:stretch>
        </p:blipFill>
        <p:spPr>
          <a:xfrm>
            <a:off x="2447794" y="198145"/>
            <a:ext cx="7772400" cy="4580534"/>
          </a:xfrm>
          <a:prstGeom prst="rect">
            <a:avLst/>
          </a:prstGeom>
        </p:spPr>
      </p:pic>
    </p:spTree>
    <p:extLst>
      <p:ext uri="{BB962C8B-B14F-4D97-AF65-F5344CB8AC3E}">
        <p14:creationId xmlns:p14="http://schemas.microsoft.com/office/powerpoint/2010/main" val="3712591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927DEC7C-AB39-0788-B35A-4C0240EEA5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655" y="6178773"/>
            <a:ext cx="2519345" cy="647292"/>
          </a:xfrm>
          <a:prstGeom prst="rect">
            <a:avLst/>
          </a:prstGeom>
        </p:spPr>
      </p:pic>
      <p:sp>
        <p:nvSpPr>
          <p:cNvPr id="6" name="Rectangle 5">
            <a:extLst>
              <a:ext uri="{FF2B5EF4-FFF2-40B4-BE49-F238E27FC236}">
                <a16:creationId xmlns:a16="http://schemas.microsoft.com/office/drawing/2014/main" id="{AA5B91E9-2201-4A58-7609-E9311DE56582}"/>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pic>
        <p:nvPicPr>
          <p:cNvPr id="3" name="Picture 2">
            <a:extLst>
              <a:ext uri="{FF2B5EF4-FFF2-40B4-BE49-F238E27FC236}">
                <a16:creationId xmlns:a16="http://schemas.microsoft.com/office/drawing/2014/main" id="{3D412A86-1D0A-8A88-4E6C-634BDB5CE5F9}"/>
              </a:ext>
            </a:extLst>
          </p:cNvPr>
          <p:cNvPicPr>
            <a:picLocks noChangeAspect="1"/>
          </p:cNvPicPr>
          <p:nvPr/>
        </p:nvPicPr>
        <p:blipFill>
          <a:blip r:embed="rId4"/>
          <a:stretch>
            <a:fillRect/>
          </a:stretch>
        </p:blipFill>
        <p:spPr>
          <a:xfrm>
            <a:off x="1252868" y="997434"/>
            <a:ext cx="10215965" cy="4551596"/>
          </a:xfrm>
          <a:prstGeom prst="rect">
            <a:avLst/>
          </a:prstGeom>
        </p:spPr>
      </p:pic>
    </p:spTree>
    <p:extLst>
      <p:ext uri="{BB962C8B-B14F-4D97-AF65-F5344CB8AC3E}">
        <p14:creationId xmlns:p14="http://schemas.microsoft.com/office/powerpoint/2010/main" val="3179747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1244887"/>
            <a:ext cx="11297478" cy="4351338"/>
          </a:xfrm>
        </p:spPr>
        <p:txBody>
          <a:bodyPr vert="horz" lIns="91440" tIns="45720" rIns="91440" bIns="45720" rtlCol="0" anchor="t">
            <a:normAutofit/>
          </a:bodyPr>
          <a:lstStyle/>
          <a:p>
            <a:pPr marL="0" indent="0">
              <a:buNone/>
            </a:pPr>
            <a:r>
              <a:rPr lang="en-US" sz="1800" b="1" kern="0" dirty="0">
                <a:latin typeface="LOREAL Essentielle" pitchFamily="2" charset="0"/>
                <a:cs typeface="Times New Roman" panose="02020603050405020304" pitchFamily="18" charset="0"/>
              </a:rPr>
              <a:t>Newer topicals on the market</a:t>
            </a:r>
          </a:p>
          <a:p>
            <a:pPr marL="0" indent="0">
              <a:buNone/>
            </a:pPr>
            <a:endParaRPr lang="en-US" sz="1800" kern="0" dirty="0">
              <a:latin typeface="LOREAL Essentielle" pitchFamily="2" charset="0"/>
              <a:cs typeface="Times New Roman" panose="02020603050405020304" pitchFamily="18" charset="0"/>
            </a:endParaRPr>
          </a:p>
          <a:p>
            <a:pPr marL="0" indent="0">
              <a:buNone/>
            </a:pPr>
            <a:r>
              <a:rPr lang="en-US" sz="1800" kern="0" dirty="0" err="1">
                <a:latin typeface="LOREAL Essentielle" pitchFamily="2" charset="0"/>
                <a:cs typeface="Times New Roman" panose="02020603050405020304" pitchFamily="18" charset="0"/>
              </a:rPr>
              <a:t>Actikerall</a:t>
            </a:r>
            <a:r>
              <a:rPr lang="en-US" sz="1800" kern="0" dirty="0">
                <a:latin typeface="LOREAL Essentielle" pitchFamily="2" charset="0"/>
                <a:cs typeface="Times New Roman" panose="02020603050405020304" pitchFamily="18" charset="0"/>
              </a:rPr>
              <a:t> (fluorouracil 0.5% and salicylic acid 10%)</a:t>
            </a:r>
          </a:p>
          <a:p>
            <a:r>
              <a:rPr lang="en-US" sz="1800" kern="0" dirty="0">
                <a:latin typeface="LOREAL Essentielle" pitchFamily="2" charset="0"/>
                <a:cs typeface="Times New Roman" panose="02020603050405020304" pitchFamily="18" charset="0"/>
              </a:rPr>
              <a:t>Solution in a bottle with applicator brush</a:t>
            </a:r>
          </a:p>
          <a:p>
            <a:r>
              <a:rPr lang="en-US" sz="1800" kern="0" dirty="0">
                <a:latin typeface="LOREAL Essentielle" pitchFamily="2" charset="0"/>
                <a:cs typeface="Times New Roman" panose="02020603050405020304" pitchFamily="18" charset="0"/>
              </a:rPr>
              <a:t>Applied daily until lesions cleared to maximum 12 weeks</a:t>
            </a:r>
          </a:p>
          <a:p>
            <a:r>
              <a:rPr lang="en-US" sz="1800" kern="0" dirty="0">
                <a:latin typeface="LOREAL Essentielle" pitchFamily="2" charset="0"/>
                <a:cs typeface="Times New Roman" panose="02020603050405020304" pitchFamily="18" charset="0"/>
              </a:rPr>
              <a:t>Can drop to 3x a week application if not tolerating</a:t>
            </a:r>
          </a:p>
          <a:p>
            <a:r>
              <a:rPr lang="en-US" sz="1800" kern="0" dirty="0">
                <a:latin typeface="LOREAL Essentielle" pitchFamily="2" charset="0"/>
                <a:cs typeface="Times New Roman" panose="02020603050405020304" pitchFamily="18" charset="0"/>
              </a:rPr>
              <a:t>Dries leaving a film, sunscreen can be used over the top </a:t>
            </a:r>
          </a:p>
          <a:p>
            <a:pPr marL="0" indent="0">
              <a:buNone/>
            </a:pPr>
            <a:r>
              <a:rPr lang="en-US" sz="1800" kern="0" dirty="0">
                <a:latin typeface="LOREAL Essentielle" pitchFamily="2" charset="0"/>
                <a:cs typeface="Times New Roman" panose="02020603050405020304" pitchFamily="18" charset="0"/>
              </a:rPr>
              <a:t>(if skin not eroded)</a:t>
            </a:r>
          </a:p>
          <a:p>
            <a:r>
              <a:rPr lang="en-US" sz="1800" kern="0" dirty="0">
                <a:latin typeface="LOREAL Essentielle" pitchFamily="2" charset="0"/>
                <a:cs typeface="Times New Roman" panose="02020603050405020304" pitchFamily="18" charset="0"/>
              </a:rPr>
              <a:t>Can stain clothing</a:t>
            </a:r>
          </a:p>
          <a:p>
            <a:r>
              <a:rPr lang="en-US" sz="1800" kern="0" dirty="0">
                <a:latin typeface="LOREAL Essentielle" pitchFamily="2" charset="0"/>
                <a:cs typeface="Times New Roman" panose="02020603050405020304" pitchFamily="18" charset="0"/>
              </a:rPr>
              <a:t>Shave area before using as makes hairs stick together</a:t>
            </a:r>
          </a:p>
          <a:p>
            <a:r>
              <a:rPr lang="en-US" sz="1800" kern="0" dirty="0">
                <a:latin typeface="LOREAL Essentielle" pitchFamily="2" charset="0"/>
                <a:cs typeface="Times New Roman" panose="02020603050405020304" pitchFamily="18" charset="0"/>
              </a:rPr>
              <a:t>Not recommend to treat more than 25cm</a:t>
            </a:r>
            <a:r>
              <a:rPr lang="en-US" sz="1800" kern="0" baseline="30000" dirty="0">
                <a:latin typeface="LOREAL Essentielle" pitchFamily="2" charset="0"/>
                <a:cs typeface="Times New Roman" panose="02020603050405020304" pitchFamily="18" charset="0"/>
              </a:rPr>
              <a:t>2 </a:t>
            </a:r>
          </a:p>
          <a:p>
            <a:pPr marL="0" indent="0">
              <a:buNone/>
            </a:pPr>
            <a:endParaRPr lang="en-US" sz="1800" kern="0" baseline="30000" dirty="0">
              <a:latin typeface="LOREAL Essentielle" pitchFamily="2" charset="0"/>
              <a:cs typeface="Times New Roman" panose="02020603050405020304" pitchFamily="18" charset="0"/>
            </a:endParaRPr>
          </a:p>
          <a:p>
            <a:endParaRPr lang="en-US" sz="1800" kern="0" dirty="0">
              <a:latin typeface="LOREAL Essentielle" pitchFamily="2" charset="0"/>
              <a:cs typeface="Times New Roman" panose="02020603050405020304" pitchFamily="18" charset="0"/>
            </a:endParaRPr>
          </a:p>
          <a:p>
            <a:pPr marL="0" indent="0">
              <a:buNone/>
            </a:pPr>
            <a:endParaRPr lang="en-US" sz="1800" kern="0" dirty="0">
              <a:latin typeface="LOREAL Essentielle" pitchFamily="2" charset="0"/>
              <a:cs typeface="Times New Roman" panose="02020603050405020304" pitchFamily="18" charset="0"/>
            </a:endParaRPr>
          </a:p>
          <a:p>
            <a:pPr marL="0" indent="0">
              <a:buNone/>
            </a:pPr>
            <a:endParaRPr lang="en-US" sz="1800" kern="0" dirty="0">
              <a:latin typeface="LOREAL Essentielle" pitchFamily="2" charset="0"/>
              <a:cs typeface="Times New Roman" panose="02020603050405020304" pitchFamily="18" charset="0"/>
            </a:endParaRPr>
          </a:p>
          <a:p>
            <a:endParaRPr lang="en-US" sz="1800" kern="0" dirty="0">
              <a:latin typeface="LOREAL Essentielle" pitchFamily="2" charset="0"/>
              <a:cs typeface="Times New Roman" panose="02020603050405020304" pitchFamily="18" charset="0"/>
            </a:endParaRPr>
          </a:p>
          <a:p>
            <a:pPr marL="0" indent="0">
              <a:buNone/>
            </a:pPr>
            <a:endParaRPr lang="en-AU" sz="1800" kern="0" dirty="0">
              <a:effectLst/>
              <a:latin typeface="LOREAL Essentielle" pitchFamily="2" charset="0"/>
              <a:ea typeface="Century Gothic" panose="020B0502020202020204" pitchFamily="34" charset="0"/>
              <a:cs typeface="Times New Roman" panose="02020603050405020304" pitchFamily="18"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Field-directed Treatments</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pic>
        <p:nvPicPr>
          <p:cNvPr id="1026" name="Picture 2">
            <a:extLst>
              <a:ext uri="{FF2B5EF4-FFF2-40B4-BE49-F238E27FC236}">
                <a16:creationId xmlns:a16="http://schemas.microsoft.com/office/drawing/2014/main" id="{3EA00636-E418-8E3E-E71C-FE5969D1D1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751" t="-1" r="34198" b="-1416"/>
          <a:stretch/>
        </p:blipFill>
        <p:spPr bwMode="auto">
          <a:xfrm>
            <a:off x="6790456" y="607452"/>
            <a:ext cx="3806563" cy="478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080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1244887"/>
            <a:ext cx="11297478" cy="4351338"/>
          </a:xfrm>
        </p:spPr>
        <p:txBody>
          <a:bodyPr vert="horz" lIns="91440" tIns="45720" rIns="91440" bIns="45720" rtlCol="0" anchor="t">
            <a:normAutofit/>
          </a:bodyPr>
          <a:lstStyle/>
          <a:p>
            <a:pPr marL="0" indent="0">
              <a:buNone/>
            </a:pPr>
            <a:r>
              <a:rPr lang="en-US" sz="1800" b="1" kern="0" dirty="0">
                <a:latin typeface="LOREAL Essentielle" pitchFamily="2" charset="0"/>
                <a:cs typeface="Times New Roman" panose="02020603050405020304" pitchFamily="18" charset="0"/>
              </a:rPr>
              <a:t>Newer topicals on the market</a:t>
            </a:r>
          </a:p>
          <a:p>
            <a:pPr marL="0" indent="0">
              <a:buNone/>
            </a:pPr>
            <a:endParaRPr lang="en-US" sz="1800" kern="0" dirty="0">
              <a:latin typeface="LOREAL Essentielle" pitchFamily="2" charset="0"/>
              <a:cs typeface="Times New Roman" panose="02020603050405020304" pitchFamily="18" charset="0"/>
            </a:endParaRPr>
          </a:p>
          <a:p>
            <a:pPr marL="0" indent="0">
              <a:buNone/>
            </a:pPr>
            <a:r>
              <a:rPr lang="en-US" sz="1800" kern="0" dirty="0" err="1">
                <a:latin typeface="LOREAL Essentielle" pitchFamily="2" charset="0"/>
                <a:cs typeface="Times New Roman" panose="02020603050405020304" pitchFamily="18" charset="0"/>
              </a:rPr>
              <a:t>Onakta</a:t>
            </a:r>
            <a:r>
              <a:rPr lang="en-US" sz="1800" kern="0" dirty="0">
                <a:latin typeface="LOREAL Essentielle" pitchFamily="2" charset="0"/>
                <a:cs typeface="Times New Roman" panose="02020603050405020304" pitchFamily="18" charset="0"/>
              </a:rPr>
              <a:t> (</a:t>
            </a:r>
            <a:r>
              <a:rPr lang="en-US" sz="1800" kern="0" dirty="0" err="1">
                <a:latin typeface="LOREAL Essentielle" pitchFamily="2" charset="0"/>
                <a:cs typeface="Times New Roman" panose="02020603050405020304" pitchFamily="18" charset="0"/>
              </a:rPr>
              <a:t>tirbanibulin</a:t>
            </a:r>
            <a:r>
              <a:rPr lang="en-US" sz="1800" kern="0" dirty="0">
                <a:latin typeface="LOREAL Essentielle" pitchFamily="2" charset="0"/>
                <a:cs typeface="Times New Roman" panose="02020603050405020304" pitchFamily="18" charset="0"/>
              </a:rPr>
              <a:t> 1%)</a:t>
            </a:r>
          </a:p>
          <a:p>
            <a:r>
              <a:rPr lang="en-US" sz="1800" kern="0" dirty="0">
                <a:latin typeface="LOREAL Essentielle" pitchFamily="2" charset="0"/>
                <a:cs typeface="Times New Roman" panose="02020603050405020304" pitchFamily="18" charset="0"/>
              </a:rPr>
              <a:t>Ointment in single dose sachets</a:t>
            </a:r>
          </a:p>
          <a:p>
            <a:r>
              <a:rPr lang="en-US" sz="1800" kern="0" dirty="0">
                <a:latin typeface="LOREAL Essentielle" pitchFamily="2" charset="0"/>
                <a:cs typeface="Times New Roman" panose="02020603050405020304" pitchFamily="18" charset="0"/>
              </a:rPr>
              <a:t>Applied daily for 5 days to field up to 25cm</a:t>
            </a:r>
            <a:r>
              <a:rPr lang="en-US" sz="1800" kern="0" baseline="30000" dirty="0">
                <a:latin typeface="LOREAL Essentielle" pitchFamily="2" charset="0"/>
                <a:cs typeface="Times New Roman" panose="02020603050405020304" pitchFamily="18" charset="0"/>
              </a:rPr>
              <a:t>2</a:t>
            </a:r>
            <a:r>
              <a:rPr lang="en-US" sz="1800" kern="0" dirty="0">
                <a:latin typeface="LOREAL Essentielle" pitchFamily="2" charset="0"/>
                <a:cs typeface="Times New Roman" panose="02020603050405020304" pitchFamily="18" charset="0"/>
              </a:rPr>
              <a:t> </a:t>
            </a:r>
          </a:p>
          <a:p>
            <a:pPr marL="0" indent="0">
              <a:buNone/>
            </a:pPr>
            <a:r>
              <a:rPr lang="en-US" sz="1800" kern="0" dirty="0">
                <a:latin typeface="LOREAL Essentielle" pitchFamily="2" charset="0"/>
                <a:cs typeface="Times New Roman" panose="02020603050405020304" pitchFamily="18" charset="0"/>
              </a:rPr>
              <a:t>on face or scalp</a:t>
            </a:r>
          </a:p>
          <a:p>
            <a:r>
              <a:rPr lang="en-US" sz="1800" kern="0" dirty="0">
                <a:latin typeface="LOREAL Essentielle" pitchFamily="2" charset="0"/>
                <a:cs typeface="Times New Roman" panose="02020603050405020304" pitchFamily="18" charset="0"/>
              </a:rPr>
              <a:t>Microtubule inhibitor</a:t>
            </a:r>
          </a:p>
          <a:p>
            <a:r>
              <a:rPr lang="en-US" sz="1800" kern="0" dirty="0">
                <a:latin typeface="LOREAL Essentielle" pitchFamily="2" charset="0"/>
                <a:cs typeface="Times New Roman" panose="02020603050405020304" pitchFamily="18" charset="0"/>
              </a:rPr>
              <a:t>Similar skin reaction to 5FU</a:t>
            </a:r>
          </a:p>
          <a:p>
            <a:r>
              <a:rPr lang="en-US" sz="1800" kern="0" dirty="0">
                <a:latin typeface="LOREAL Essentielle" pitchFamily="2" charset="0"/>
                <a:cs typeface="Times New Roman" panose="02020603050405020304" pitchFamily="18" charset="0"/>
              </a:rPr>
              <a:t>Approved TGA Feb 2024 for Olsen grade I face or scalp</a:t>
            </a:r>
          </a:p>
          <a:p>
            <a:r>
              <a:rPr lang="en-US" sz="1800" kern="0" dirty="0">
                <a:latin typeface="LOREAL Essentielle" pitchFamily="2" charset="0"/>
                <a:cs typeface="Times New Roman" panose="02020603050405020304" pitchFamily="18" charset="0"/>
              </a:rPr>
              <a:t>My local pharmacy cannot order it in yet</a:t>
            </a:r>
            <a:endParaRPr lang="en-US" sz="1400" kern="0" dirty="0">
              <a:latin typeface="LOREAL Essentielle" pitchFamily="2" charset="0"/>
              <a:cs typeface="Times New Roman" panose="02020603050405020304" pitchFamily="18" charset="0"/>
            </a:endParaRPr>
          </a:p>
          <a:p>
            <a:endParaRPr lang="en-US" sz="1800" kern="0" baseline="30000" dirty="0">
              <a:latin typeface="LOREAL Essentielle" pitchFamily="2" charset="0"/>
              <a:cs typeface="Times New Roman" panose="02020603050405020304" pitchFamily="18" charset="0"/>
            </a:endParaRPr>
          </a:p>
          <a:p>
            <a:endParaRPr lang="en-US" sz="1800" kern="0" dirty="0">
              <a:latin typeface="LOREAL Essentielle" pitchFamily="2" charset="0"/>
              <a:cs typeface="Times New Roman" panose="02020603050405020304" pitchFamily="18" charset="0"/>
            </a:endParaRPr>
          </a:p>
          <a:p>
            <a:pPr marL="0" indent="0">
              <a:buNone/>
            </a:pPr>
            <a:endParaRPr lang="en-US" sz="1800" kern="0" dirty="0">
              <a:latin typeface="LOREAL Essentielle" pitchFamily="2" charset="0"/>
              <a:cs typeface="Times New Roman" panose="02020603050405020304" pitchFamily="18" charset="0"/>
            </a:endParaRPr>
          </a:p>
          <a:p>
            <a:pPr marL="0" indent="0">
              <a:buNone/>
            </a:pPr>
            <a:endParaRPr lang="en-US" sz="1800" kern="0" dirty="0">
              <a:latin typeface="LOREAL Essentielle" pitchFamily="2" charset="0"/>
              <a:cs typeface="Times New Roman" panose="02020603050405020304" pitchFamily="18" charset="0"/>
            </a:endParaRPr>
          </a:p>
          <a:p>
            <a:endParaRPr lang="en-US" sz="1800" kern="0" dirty="0">
              <a:latin typeface="LOREAL Essentielle" pitchFamily="2" charset="0"/>
              <a:cs typeface="Times New Roman" panose="02020603050405020304" pitchFamily="18" charset="0"/>
            </a:endParaRPr>
          </a:p>
          <a:p>
            <a:pPr marL="0" indent="0">
              <a:buNone/>
            </a:pPr>
            <a:endParaRPr lang="en-AU" sz="1800" kern="0" dirty="0">
              <a:effectLst/>
              <a:latin typeface="LOREAL Essentielle" pitchFamily="2" charset="0"/>
              <a:ea typeface="Century Gothic" panose="020B0502020202020204" pitchFamily="34" charset="0"/>
              <a:cs typeface="Times New Roman" panose="02020603050405020304" pitchFamily="18"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Field-directed Treatments</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pic>
        <p:nvPicPr>
          <p:cNvPr id="2" name="Picture 1">
            <a:extLst>
              <a:ext uri="{FF2B5EF4-FFF2-40B4-BE49-F238E27FC236}">
                <a16:creationId xmlns:a16="http://schemas.microsoft.com/office/drawing/2014/main" id="{6F6DEB29-E0DA-A00E-1BFE-2BC1841899F0}"/>
              </a:ext>
            </a:extLst>
          </p:cNvPr>
          <p:cNvPicPr>
            <a:picLocks noChangeAspect="1"/>
          </p:cNvPicPr>
          <p:nvPr/>
        </p:nvPicPr>
        <p:blipFill>
          <a:blip r:embed="rId4"/>
          <a:stretch>
            <a:fillRect/>
          </a:stretch>
        </p:blipFill>
        <p:spPr>
          <a:xfrm>
            <a:off x="7611580" y="1529362"/>
            <a:ext cx="3685898" cy="3407911"/>
          </a:xfrm>
          <a:prstGeom prst="rect">
            <a:avLst/>
          </a:prstGeom>
        </p:spPr>
      </p:pic>
    </p:spTree>
    <p:extLst>
      <p:ext uri="{BB962C8B-B14F-4D97-AF65-F5344CB8AC3E}">
        <p14:creationId xmlns:p14="http://schemas.microsoft.com/office/powerpoint/2010/main" val="894471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1244887"/>
            <a:ext cx="11297478" cy="4351338"/>
          </a:xfrm>
        </p:spPr>
        <p:txBody>
          <a:bodyPr vert="horz" lIns="91440" tIns="45720" rIns="91440" bIns="45720" rtlCol="0" anchor="t">
            <a:normAutofit/>
          </a:bodyPr>
          <a:lstStyle/>
          <a:p>
            <a:pPr marL="0" indent="0">
              <a:buNone/>
            </a:pPr>
            <a:r>
              <a:rPr lang="en-US" sz="1800" kern="0" dirty="0">
                <a:latin typeface="LOREAL Essentielle" pitchFamily="2" charset="0"/>
                <a:cs typeface="Times New Roman" panose="02020603050405020304" pitchFamily="18" charset="0"/>
              </a:rPr>
              <a:t>John’s thoughts on field treatments for actinic keratoses</a:t>
            </a:r>
          </a:p>
          <a:p>
            <a:r>
              <a:rPr lang="en-US" sz="1800" kern="0" dirty="0">
                <a:latin typeface="LOREAL Essentielle" pitchFamily="2" charset="0"/>
                <a:cs typeface="Times New Roman" panose="02020603050405020304" pitchFamily="18" charset="0"/>
              </a:rPr>
              <a:t>Get to know your patients including occupation, activities, travel plans, motivation.</a:t>
            </a:r>
          </a:p>
          <a:p>
            <a:r>
              <a:rPr lang="en-US" sz="1800" kern="0" dirty="0">
                <a:latin typeface="LOREAL Essentielle" pitchFamily="2" charset="0"/>
                <a:cs typeface="Times New Roman" panose="02020603050405020304" pitchFamily="18" charset="0"/>
              </a:rPr>
              <a:t>My patients are more likely to undertake a field treatment that is simple and quick.</a:t>
            </a:r>
          </a:p>
          <a:p>
            <a:r>
              <a:rPr lang="en-US" sz="1800" kern="0" dirty="0">
                <a:latin typeface="LOREAL Essentielle" pitchFamily="2" charset="0"/>
                <a:cs typeface="Times New Roman" panose="02020603050405020304" pitchFamily="18" charset="0"/>
              </a:rPr>
              <a:t>Any field treatment is better than none. Many are put off by family or friends who have done long course 5-FU</a:t>
            </a:r>
          </a:p>
          <a:p>
            <a:r>
              <a:rPr lang="en-US" sz="1800" kern="0" dirty="0">
                <a:latin typeface="LOREAL Essentielle" pitchFamily="2" charset="0"/>
                <a:ea typeface="Century Gothic" panose="020B0502020202020204" pitchFamily="34" charset="0"/>
                <a:cs typeface="Times New Roman" panose="02020603050405020304" pitchFamily="18" charset="0"/>
              </a:rPr>
              <a:t>Invite first timers in for first application of topicals.  Review them through treatment.</a:t>
            </a:r>
            <a:endParaRPr lang="en-US" sz="1800" kern="0" dirty="0">
              <a:latin typeface="LOREAL Essentielle" pitchFamily="2" charset="0"/>
              <a:cs typeface="Times New Roman" panose="02020603050405020304" pitchFamily="18" charset="0"/>
            </a:endParaRPr>
          </a:p>
          <a:p>
            <a:r>
              <a:rPr lang="en-US" sz="1800" b="1" kern="0" dirty="0">
                <a:latin typeface="LOREAL Essentielle" pitchFamily="2" charset="0"/>
                <a:cs typeface="Times New Roman" panose="02020603050405020304" pitchFamily="18" charset="0"/>
              </a:rPr>
              <a:t>My preferred field treatment for face and scalp is daylight PDT</a:t>
            </a:r>
            <a:r>
              <a:rPr lang="en-US" sz="1800" kern="0" dirty="0">
                <a:latin typeface="LOREAL Essentielle" pitchFamily="2" charset="0"/>
                <a:cs typeface="Times New Roman" panose="02020603050405020304" pitchFamily="18" charset="0"/>
              </a:rPr>
              <a:t>. I supply the 5-ALA. Single application. I control where applied. Minimal pain. Weather dependent. Downtime typically short. Income for me.</a:t>
            </a:r>
          </a:p>
          <a:p>
            <a:r>
              <a:rPr lang="en-US" sz="1800" b="1" kern="0" dirty="0">
                <a:effectLst/>
                <a:latin typeface="LOREAL Essentielle" pitchFamily="2" charset="0"/>
                <a:ea typeface="Century Gothic" panose="020B0502020202020204" pitchFamily="34" charset="0"/>
                <a:cs typeface="Times New Roman" panose="02020603050405020304" pitchFamily="18" charset="0"/>
              </a:rPr>
              <a:t>My second preferred field treatment is 5-FU + calcipotriol “quick </a:t>
            </a:r>
            <a:r>
              <a:rPr lang="en-US" sz="1800" b="1" kern="0" dirty="0" err="1">
                <a:latin typeface="LOREAL Essentielle" pitchFamily="2" charset="0"/>
                <a:ea typeface="Century Gothic" panose="020B0502020202020204" pitchFamily="34" charset="0"/>
                <a:cs typeface="Times New Roman" panose="02020603050405020304" pitchFamily="18" charset="0"/>
              </a:rPr>
              <a:t>Efudix</a:t>
            </a:r>
            <a:r>
              <a:rPr lang="en-US" sz="1800" b="1" kern="0" dirty="0">
                <a:latin typeface="LOREAL Essentielle" pitchFamily="2" charset="0"/>
                <a:ea typeface="Century Gothic" panose="020B0502020202020204" pitchFamily="34" charset="0"/>
                <a:cs typeface="Times New Roman" panose="02020603050405020304" pitchFamily="18" charset="0"/>
              </a:rPr>
              <a:t>”. </a:t>
            </a:r>
            <a:r>
              <a:rPr lang="en-US" sz="1800" kern="0" dirty="0">
                <a:latin typeface="LOREAL Essentielle" pitchFamily="2" charset="0"/>
                <a:ea typeface="Century Gothic" panose="020B0502020202020204" pitchFamily="34" charset="0"/>
                <a:cs typeface="Times New Roman" panose="02020603050405020304" pitchFamily="18" charset="0"/>
              </a:rPr>
              <a:t>Cheaper for patient $78 for 10g enough to treat whole face. Longer downtime than PDT. Not weather dependent. </a:t>
            </a:r>
            <a:r>
              <a:rPr lang="en-US" sz="1800" kern="0" dirty="0">
                <a:effectLst/>
                <a:latin typeface="LOREAL Essentielle" pitchFamily="2" charset="0"/>
                <a:ea typeface="Century Gothic" panose="020B0502020202020204" pitchFamily="34" charset="0"/>
                <a:cs typeface="Times New Roman" panose="02020603050405020304" pitchFamily="18" charset="0"/>
              </a:rPr>
              <a:t>If </a:t>
            </a:r>
            <a:r>
              <a:rPr lang="en-US" sz="1800" kern="0" dirty="0">
                <a:latin typeface="LOREAL Essentielle" pitchFamily="2" charset="0"/>
                <a:ea typeface="Century Gothic" panose="020B0502020202020204" pitchFamily="34" charset="0"/>
                <a:cs typeface="Times New Roman" panose="02020603050405020304" pitchFamily="18" charset="0"/>
              </a:rPr>
              <a:t>unsatisfactory response to above I then recommend long course 5-FU (</a:t>
            </a:r>
            <a:r>
              <a:rPr lang="en-US" sz="1800" kern="0" dirty="0" err="1">
                <a:latin typeface="LOREAL Essentielle" pitchFamily="2" charset="0"/>
                <a:ea typeface="Century Gothic" panose="020B0502020202020204" pitchFamily="34" charset="0"/>
                <a:cs typeface="Times New Roman" panose="02020603050405020304" pitchFamily="18" charset="0"/>
              </a:rPr>
              <a:t>Efudix</a:t>
            </a:r>
            <a:r>
              <a:rPr lang="en-US" sz="1800" kern="0" dirty="0">
                <a:latin typeface="LOREAL Essentielle" pitchFamily="2" charset="0"/>
                <a:ea typeface="Century Gothic" panose="020B0502020202020204" pitchFamily="34" charset="0"/>
                <a:cs typeface="Times New Roman" panose="02020603050405020304" pitchFamily="18" charset="0"/>
              </a:rPr>
              <a:t>, </a:t>
            </a:r>
            <a:r>
              <a:rPr lang="en-US" sz="1800" kern="0" dirty="0" err="1">
                <a:latin typeface="LOREAL Essentielle" pitchFamily="2" charset="0"/>
                <a:ea typeface="Century Gothic" panose="020B0502020202020204" pitchFamily="34" charset="0"/>
                <a:cs typeface="Times New Roman" panose="02020603050405020304" pitchFamily="18" charset="0"/>
              </a:rPr>
              <a:t>Tolak</a:t>
            </a:r>
            <a:r>
              <a:rPr lang="en-US" sz="1800" kern="0" dirty="0">
                <a:latin typeface="LOREAL Essentielle" pitchFamily="2" charset="0"/>
                <a:ea typeface="Century Gothic" panose="020B0502020202020204" pitchFamily="34" charset="0"/>
                <a:cs typeface="Times New Roman" panose="02020603050405020304" pitchFamily="18" charset="0"/>
              </a:rPr>
              <a:t>, </a:t>
            </a:r>
            <a:r>
              <a:rPr lang="en-US" sz="1800" kern="0" dirty="0" err="1">
                <a:latin typeface="LOREAL Essentielle" pitchFamily="2" charset="0"/>
                <a:ea typeface="Century Gothic" panose="020B0502020202020204" pitchFamily="34" charset="0"/>
                <a:cs typeface="Times New Roman" panose="02020603050405020304" pitchFamily="18" charset="0"/>
              </a:rPr>
              <a:t>Actikerall</a:t>
            </a:r>
            <a:r>
              <a:rPr lang="en-US" sz="1800" kern="0" dirty="0">
                <a:latin typeface="LOREAL Essentielle" pitchFamily="2" charset="0"/>
                <a:ea typeface="Century Gothic" panose="020B0502020202020204" pitchFamily="34" charset="0"/>
                <a:cs typeface="Times New Roman" panose="02020603050405020304" pitchFamily="18" charset="0"/>
              </a:rPr>
              <a:t>)</a:t>
            </a:r>
          </a:p>
          <a:p>
            <a:r>
              <a:rPr lang="en-US" sz="1800" kern="0" dirty="0">
                <a:effectLst/>
                <a:latin typeface="LOREAL Essentielle" pitchFamily="2" charset="0"/>
                <a:ea typeface="Century Gothic" panose="020B0502020202020204" pitchFamily="34" charset="0"/>
                <a:cs typeface="Times New Roman" panose="02020603050405020304" pitchFamily="18" charset="0"/>
              </a:rPr>
              <a:t>For refractory, se</a:t>
            </a:r>
            <a:r>
              <a:rPr lang="en-US" sz="1800" kern="0" dirty="0">
                <a:latin typeface="LOREAL Essentielle" pitchFamily="2" charset="0"/>
                <a:ea typeface="Century Gothic" panose="020B0502020202020204" pitchFamily="34" charset="0"/>
                <a:cs typeface="Times New Roman" panose="02020603050405020304" pitchFamily="18" charset="0"/>
              </a:rPr>
              <a:t>vere field disease on the limbs I offer 5-FU </a:t>
            </a:r>
            <a:r>
              <a:rPr lang="en-US" sz="1800" kern="0" dirty="0" err="1">
                <a:latin typeface="LOREAL Essentielle" pitchFamily="2" charset="0"/>
                <a:ea typeface="Century Gothic" panose="020B0502020202020204" pitchFamily="34" charset="0"/>
                <a:cs typeface="Times New Roman" panose="02020603050405020304" pitchFamily="18" charset="0"/>
              </a:rPr>
              <a:t>chemowraps</a:t>
            </a:r>
            <a:endParaRPr lang="en-US" sz="1800" kern="0" dirty="0">
              <a:latin typeface="LOREAL Essentielle" pitchFamily="2" charset="0"/>
              <a:ea typeface="Century Gothic" panose="020B0502020202020204" pitchFamily="34" charset="0"/>
              <a:cs typeface="Times New Roman" panose="02020603050405020304" pitchFamily="18" charset="0"/>
            </a:endParaRPr>
          </a:p>
          <a:p>
            <a:r>
              <a:rPr lang="en-US" sz="1800" kern="0" dirty="0">
                <a:effectLst/>
                <a:latin typeface="LOREAL Essentielle" pitchFamily="2" charset="0"/>
                <a:ea typeface="Century Gothic" panose="020B0502020202020204" pitchFamily="34" charset="0"/>
                <a:cs typeface="Times New Roman" panose="02020603050405020304" pitchFamily="18" charset="0"/>
              </a:rPr>
              <a:t>For patients </a:t>
            </a:r>
            <a:r>
              <a:rPr lang="en-US" sz="1800" kern="0" dirty="0">
                <a:latin typeface="LOREAL Essentielle" pitchFamily="2" charset="0"/>
                <a:ea typeface="Century Gothic" panose="020B0502020202020204" pitchFamily="34" charset="0"/>
                <a:cs typeface="Times New Roman" panose="02020603050405020304" pitchFamily="18" charset="0"/>
              </a:rPr>
              <a:t>intolerant of 5-FU I explore the other options -&gt; PDT, diclofenac, imiquimod, </a:t>
            </a:r>
            <a:r>
              <a:rPr lang="en-US" sz="1800" kern="0" dirty="0" err="1">
                <a:latin typeface="LOREAL Essentielle" pitchFamily="2" charset="0"/>
                <a:ea typeface="Century Gothic" panose="020B0502020202020204" pitchFamily="34" charset="0"/>
                <a:cs typeface="Times New Roman" panose="02020603050405020304" pitchFamily="18" charset="0"/>
              </a:rPr>
              <a:t>tirbanibulin</a:t>
            </a:r>
            <a:endParaRPr lang="en-AU" sz="1800" kern="0" dirty="0">
              <a:effectLst/>
              <a:latin typeface="LOREAL Essentielle" pitchFamily="2" charset="0"/>
              <a:ea typeface="Century Gothic" panose="020B0502020202020204" pitchFamily="34" charset="0"/>
              <a:cs typeface="Times New Roman" panose="02020603050405020304" pitchFamily="18"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Field-directed Treatments</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spTree>
    <p:extLst>
      <p:ext uri="{BB962C8B-B14F-4D97-AF65-F5344CB8AC3E}">
        <p14:creationId xmlns:p14="http://schemas.microsoft.com/office/powerpoint/2010/main" val="3025387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pic>
        <p:nvPicPr>
          <p:cNvPr id="2" name="Picture 1">
            <a:extLst>
              <a:ext uri="{FF2B5EF4-FFF2-40B4-BE49-F238E27FC236}">
                <a16:creationId xmlns:a16="http://schemas.microsoft.com/office/drawing/2014/main" id="{F5221325-6340-37E7-614B-CD9151C4FC11}"/>
              </a:ext>
            </a:extLst>
          </p:cNvPr>
          <p:cNvPicPr>
            <a:picLocks noChangeAspect="1"/>
          </p:cNvPicPr>
          <p:nvPr/>
        </p:nvPicPr>
        <p:blipFill>
          <a:blip r:embed="rId3"/>
          <a:stretch>
            <a:fillRect/>
          </a:stretch>
        </p:blipFill>
        <p:spPr>
          <a:xfrm>
            <a:off x="1188552" y="0"/>
            <a:ext cx="4398056" cy="5864075"/>
          </a:xfrm>
          <a:prstGeom prst="rect">
            <a:avLst/>
          </a:prstGeom>
        </p:spPr>
      </p:pic>
      <p:pic>
        <p:nvPicPr>
          <p:cNvPr id="3" name="Picture 2">
            <a:extLst>
              <a:ext uri="{FF2B5EF4-FFF2-40B4-BE49-F238E27FC236}">
                <a16:creationId xmlns:a16="http://schemas.microsoft.com/office/drawing/2014/main" id="{740EC822-5D2F-758F-73EB-583D95A46527}"/>
              </a:ext>
            </a:extLst>
          </p:cNvPr>
          <p:cNvPicPr>
            <a:picLocks noChangeAspect="1"/>
          </p:cNvPicPr>
          <p:nvPr/>
        </p:nvPicPr>
        <p:blipFill>
          <a:blip r:embed="rId4"/>
          <a:stretch>
            <a:fillRect/>
          </a:stretch>
        </p:blipFill>
        <p:spPr>
          <a:xfrm>
            <a:off x="6705861" y="0"/>
            <a:ext cx="4398056" cy="5864075"/>
          </a:xfrm>
          <a:prstGeom prst="rect">
            <a:avLst/>
          </a:prstGeom>
        </p:spPr>
      </p:pic>
      <p:sp>
        <p:nvSpPr>
          <p:cNvPr id="4" name="TextBox 3">
            <a:extLst>
              <a:ext uri="{FF2B5EF4-FFF2-40B4-BE49-F238E27FC236}">
                <a16:creationId xmlns:a16="http://schemas.microsoft.com/office/drawing/2014/main" id="{E2CA5D9B-55C8-F809-8FE2-76DCED6FB36D}"/>
              </a:ext>
            </a:extLst>
          </p:cNvPr>
          <p:cNvSpPr txBox="1"/>
          <p:nvPr/>
        </p:nvSpPr>
        <p:spPr>
          <a:xfrm>
            <a:off x="2104372" y="6112701"/>
            <a:ext cx="2780779" cy="369332"/>
          </a:xfrm>
          <a:prstGeom prst="rect">
            <a:avLst/>
          </a:prstGeom>
          <a:noFill/>
        </p:spPr>
        <p:txBody>
          <a:bodyPr wrap="square" rtlCol="0">
            <a:spAutoFit/>
          </a:bodyPr>
          <a:lstStyle/>
          <a:p>
            <a:r>
              <a:rPr lang="en-US" dirty="0"/>
              <a:t>Equipment for daylight PDT</a:t>
            </a:r>
          </a:p>
        </p:txBody>
      </p:sp>
      <p:sp>
        <p:nvSpPr>
          <p:cNvPr id="7" name="TextBox 6">
            <a:extLst>
              <a:ext uri="{FF2B5EF4-FFF2-40B4-BE49-F238E27FC236}">
                <a16:creationId xmlns:a16="http://schemas.microsoft.com/office/drawing/2014/main" id="{05B3F03B-9D11-AC39-9054-B33EF1AC0F4B}"/>
              </a:ext>
            </a:extLst>
          </p:cNvPr>
          <p:cNvSpPr txBox="1"/>
          <p:nvPr/>
        </p:nvSpPr>
        <p:spPr>
          <a:xfrm>
            <a:off x="6258122" y="6110152"/>
            <a:ext cx="5486139" cy="369332"/>
          </a:xfrm>
          <a:prstGeom prst="rect">
            <a:avLst/>
          </a:prstGeom>
          <a:noFill/>
        </p:spPr>
        <p:txBody>
          <a:bodyPr wrap="square" rtlCol="0">
            <a:spAutoFit/>
          </a:bodyPr>
          <a:lstStyle/>
          <a:p>
            <a:r>
              <a:rPr lang="en-US" dirty="0"/>
              <a:t>Equipment for </a:t>
            </a:r>
            <a:r>
              <a:rPr lang="en-US" dirty="0" err="1"/>
              <a:t>chemowraps</a:t>
            </a:r>
            <a:r>
              <a:rPr lang="en-US" dirty="0"/>
              <a:t>, </a:t>
            </a:r>
            <a:r>
              <a:rPr lang="en-US" dirty="0" err="1"/>
              <a:t>pt</a:t>
            </a:r>
            <a:r>
              <a:rPr lang="en-US" dirty="0"/>
              <a:t> provides 5-FU 5% cream</a:t>
            </a:r>
          </a:p>
        </p:txBody>
      </p:sp>
    </p:spTree>
    <p:extLst>
      <p:ext uri="{BB962C8B-B14F-4D97-AF65-F5344CB8AC3E}">
        <p14:creationId xmlns:p14="http://schemas.microsoft.com/office/powerpoint/2010/main" val="2285137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pic>
        <p:nvPicPr>
          <p:cNvPr id="9" name="Picture 8">
            <a:extLst>
              <a:ext uri="{FF2B5EF4-FFF2-40B4-BE49-F238E27FC236}">
                <a16:creationId xmlns:a16="http://schemas.microsoft.com/office/drawing/2014/main" id="{3BC58F7A-756B-FEC7-C887-8C4E42681358}"/>
              </a:ext>
            </a:extLst>
          </p:cNvPr>
          <p:cNvPicPr>
            <a:picLocks noChangeAspect="1"/>
          </p:cNvPicPr>
          <p:nvPr/>
        </p:nvPicPr>
        <p:blipFill rotWithShape="1">
          <a:blip r:embed="rId3"/>
          <a:srcRect l="10553"/>
          <a:stretch/>
        </p:blipFill>
        <p:spPr>
          <a:xfrm>
            <a:off x="6225435" y="0"/>
            <a:ext cx="4600705" cy="6858000"/>
          </a:xfrm>
          <a:prstGeom prst="rect">
            <a:avLst/>
          </a:prstGeom>
        </p:spPr>
      </p:pic>
      <p:pic>
        <p:nvPicPr>
          <p:cNvPr id="10" name="Picture 9">
            <a:extLst>
              <a:ext uri="{FF2B5EF4-FFF2-40B4-BE49-F238E27FC236}">
                <a16:creationId xmlns:a16="http://schemas.microsoft.com/office/drawing/2014/main" id="{35EBFBA0-28C1-971B-A275-4536C0BBF121}"/>
              </a:ext>
            </a:extLst>
          </p:cNvPr>
          <p:cNvPicPr>
            <a:picLocks noChangeAspect="1"/>
          </p:cNvPicPr>
          <p:nvPr/>
        </p:nvPicPr>
        <p:blipFill rotWithShape="1">
          <a:blip r:embed="rId4"/>
          <a:srcRect r="17453"/>
          <a:stretch/>
        </p:blipFill>
        <p:spPr>
          <a:xfrm>
            <a:off x="1979634" y="-1779"/>
            <a:ext cx="4245801" cy="6858000"/>
          </a:xfrm>
          <a:prstGeom prst="rect">
            <a:avLst/>
          </a:prstGeom>
        </p:spPr>
      </p:pic>
      <p:sp>
        <p:nvSpPr>
          <p:cNvPr id="11" name="TextBox 10">
            <a:extLst>
              <a:ext uri="{FF2B5EF4-FFF2-40B4-BE49-F238E27FC236}">
                <a16:creationId xmlns:a16="http://schemas.microsoft.com/office/drawing/2014/main" id="{E12FB5D6-99EB-2428-6324-98BE1A142C59}"/>
              </a:ext>
            </a:extLst>
          </p:cNvPr>
          <p:cNvSpPr txBox="1"/>
          <p:nvPr/>
        </p:nvSpPr>
        <p:spPr>
          <a:xfrm>
            <a:off x="4970746" y="4044479"/>
            <a:ext cx="2557396" cy="923330"/>
          </a:xfrm>
          <a:prstGeom prst="rect">
            <a:avLst/>
          </a:prstGeom>
          <a:solidFill>
            <a:srgbClr val="FFFF00"/>
          </a:solidFill>
        </p:spPr>
        <p:txBody>
          <a:bodyPr wrap="square" rtlCol="0">
            <a:spAutoFit/>
          </a:bodyPr>
          <a:lstStyle/>
          <a:p>
            <a:pPr algn="ctr"/>
            <a:r>
              <a:rPr lang="en-US" dirty="0"/>
              <a:t>5-FU </a:t>
            </a:r>
            <a:r>
              <a:rPr lang="en-US" dirty="0" err="1"/>
              <a:t>chemowraps</a:t>
            </a:r>
            <a:endParaRPr lang="en-US" dirty="0"/>
          </a:p>
          <a:p>
            <a:pPr algn="ctr"/>
            <a:r>
              <a:rPr lang="en-US" dirty="0"/>
              <a:t>Left leg treated</a:t>
            </a:r>
          </a:p>
          <a:p>
            <a:pPr algn="ctr"/>
            <a:r>
              <a:rPr lang="en-US" dirty="0"/>
              <a:t>Right leg untreated</a:t>
            </a:r>
          </a:p>
        </p:txBody>
      </p:sp>
    </p:spTree>
    <p:extLst>
      <p:ext uri="{BB962C8B-B14F-4D97-AF65-F5344CB8AC3E}">
        <p14:creationId xmlns:p14="http://schemas.microsoft.com/office/powerpoint/2010/main" val="523764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Summary</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2399" y="6386492"/>
            <a:ext cx="1417517" cy="364201"/>
          </a:xfrm>
          <a:prstGeom prst="rect">
            <a:avLst/>
          </a:prstGeom>
        </p:spPr>
      </p:pic>
      <p:graphicFrame>
        <p:nvGraphicFramePr>
          <p:cNvPr id="12" name="Table 12">
            <a:extLst>
              <a:ext uri="{FF2B5EF4-FFF2-40B4-BE49-F238E27FC236}">
                <a16:creationId xmlns:a16="http://schemas.microsoft.com/office/drawing/2014/main" id="{C9332209-ED2E-FC33-E6CB-AD5E9A5AA900}"/>
              </a:ext>
            </a:extLst>
          </p:cNvPr>
          <p:cNvGraphicFramePr>
            <a:graphicFrameLocks noGrp="1"/>
          </p:cNvGraphicFramePr>
          <p:nvPr>
            <p:ph idx="1"/>
            <p:extLst>
              <p:ext uri="{D42A27DB-BD31-4B8C-83A1-F6EECF244321}">
                <p14:modId xmlns:p14="http://schemas.microsoft.com/office/powerpoint/2010/main" val="3017595297"/>
              </p:ext>
            </p:extLst>
          </p:nvPr>
        </p:nvGraphicFramePr>
        <p:xfrm>
          <a:off x="582749" y="726012"/>
          <a:ext cx="11540295" cy="5567490"/>
        </p:xfrm>
        <a:graphic>
          <a:graphicData uri="http://schemas.openxmlformats.org/drawingml/2006/table">
            <a:tbl>
              <a:tblPr firstRow="1" bandRow="1">
                <a:tableStyleId>{0E3FDE45-AF77-4B5C-9715-49D594BDF05E}</a:tableStyleId>
              </a:tblPr>
              <a:tblGrid>
                <a:gridCol w="3846765">
                  <a:extLst>
                    <a:ext uri="{9D8B030D-6E8A-4147-A177-3AD203B41FA5}">
                      <a16:colId xmlns:a16="http://schemas.microsoft.com/office/drawing/2014/main" val="2576356484"/>
                    </a:ext>
                  </a:extLst>
                </a:gridCol>
                <a:gridCol w="3846765">
                  <a:extLst>
                    <a:ext uri="{9D8B030D-6E8A-4147-A177-3AD203B41FA5}">
                      <a16:colId xmlns:a16="http://schemas.microsoft.com/office/drawing/2014/main" val="2559899365"/>
                    </a:ext>
                  </a:extLst>
                </a:gridCol>
                <a:gridCol w="3846765">
                  <a:extLst>
                    <a:ext uri="{9D8B030D-6E8A-4147-A177-3AD203B41FA5}">
                      <a16:colId xmlns:a16="http://schemas.microsoft.com/office/drawing/2014/main" val="2292614358"/>
                    </a:ext>
                  </a:extLst>
                </a:gridCol>
              </a:tblGrid>
              <a:tr h="235486">
                <a:tc>
                  <a:txBody>
                    <a:bodyPr/>
                    <a:lstStyle/>
                    <a:p>
                      <a:endParaRPr lang="en-AU" sz="1050" dirty="0">
                        <a:latin typeface="LOREAL Essentielle" pitchFamily="2"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1400" dirty="0">
                          <a:latin typeface="LOREAL Essentielle" pitchFamily="2" charset="0"/>
                        </a:rPr>
                        <a:t>Field-directed treatments</a:t>
                      </a:r>
                      <a:endParaRPr lang="en-AU" sz="1400" dirty="0">
                        <a:latin typeface="LOREAL Essentielle" pitchFamily="2" charset="0"/>
                      </a:endParaRPr>
                    </a:p>
                  </a:txBody>
                  <a:tcPr>
                    <a:lnB w="12700" cap="flat" cmpd="sng" algn="ctr">
                      <a:solidFill>
                        <a:schemeClr val="tx1"/>
                      </a:solidFill>
                      <a:prstDash val="solid"/>
                      <a:round/>
                      <a:headEnd type="none" w="med" len="med"/>
                      <a:tailEnd type="none" w="med" len="med"/>
                    </a:lnB>
                  </a:tcPr>
                </a:tc>
                <a:tc>
                  <a:txBody>
                    <a:bodyPr/>
                    <a:lstStyle/>
                    <a:p>
                      <a:endParaRPr lang="en-AU" sz="1050" dirty="0">
                        <a:latin typeface="LOREAL Essentielle" pitchFamily="2"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3296153"/>
                  </a:ext>
                </a:extLst>
              </a:tr>
              <a:tr h="3617162">
                <a:tc>
                  <a:txBody>
                    <a:bodyPr/>
                    <a:lstStyle/>
                    <a:p>
                      <a:pPr marL="0" lvl="0" indent="0">
                        <a:buFont typeface="Arial" panose="020B0604020202020204" pitchFamily="34" charset="0"/>
                        <a:buNone/>
                      </a:pPr>
                      <a:r>
                        <a:rPr lang="en-AU" sz="1200" b="1" u="sng" kern="1200" dirty="0">
                          <a:solidFill>
                            <a:schemeClr val="tx1"/>
                          </a:solidFill>
                          <a:effectLst/>
                          <a:latin typeface="LOREAL Essentielle" pitchFamily="2" charset="0"/>
                          <a:ea typeface="+mn-ea"/>
                          <a:cs typeface="+mn-cs"/>
                        </a:rPr>
                        <a:t>Pre-care</a:t>
                      </a:r>
                      <a:r>
                        <a:rPr lang="en-AU" sz="1200" b="1" kern="1200" dirty="0">
                          <a:solidFill>
                            <a:schemeClr val="tx1"/>
                          </a:solidFill>
                          <a:effectLst/>
                          <a:latin typeface="LOREAL Essentielle" pitchFamily="2" charset="0"/>
                          <a:ea typeface="+mn-ea"/>
                          <a:cs typeface="+mn-cs"/>
                        </a:rPr>
                        <a:t> </a:t>
                      </a:r>
                    </a:p>
                    <a:p>
                      <a:pPr marL="0" lvl="0" indent="0">
                        <a:buFont typeface="Arial" panose="020B0604020202020204" pitchFamily="34" charset="0"/>
                        <a:buNone/>
                      </a:pPr>
                      <a:endParaRPr lang="en-AU" sz="900" b="1" kern="1200" dirty="0">
                        <a:solidFill>
                          <a:schemeClr val="tx1"/>
                        </a:solidFill>
                        <a:effectLst/>
                        <a:latin typeface="LOREAL Essentielle" pitchFamily="2" charset="0"/>
                        <a:ea typeface="+mn-ea"/>
                        <a:cs typeface="+mn-cs"/>
                      </a:endParaRPr>
                    </a:p>
                    <a:p>
                      <a:pPr marL="285750" lvl="0" indent="-285750">
                        <a:buFont typeface="Arial" panose="020B0604020202020204" pitchFamily="34" charset="0"/>
                        <a:buChar char="•"/>
                      </a:pPr>
                      <a:r>
                        <a:rPr lang="en-AU" sz="900" b="0" kern="1200" dirty="0">
                          <a:solidFill>
                            <a:schemeClr val="tx1"/>
                          </a:solidFill>
                          <a:effectLst/>
                          <a:latin typeface="LOREAL Essentielle" pitchFamily="2" charset="0"/>
                          <a:ea typeface="+mn-ea"/>
                          <a:cs typeface="+mn-cs"/>
                        </a:rPr>
                        <a:t>Remove makeup.</a:t>
                      </a:r>
                    </a:p>
                    <a:p>
                      <a:pPr marL="285750" lvl="0" indent="-285750">
                        <a:buFont typeface="Arial" panose="020B0604020202020204" pitchFamily="34" charset="0"/>
                        <a:buChar char="•"/>
                      </a:pPr>
                      <a:r>
                        <a:rPr lang="en-AU" sz="900" b="0" kern="1200" dirty="0">
                          <a:solidFill>
                            <a:schemeClr val="tx1"/>
                          </a:solidFill>
                          <a:effectLst/>
                          <a:latin typeface="LOREAL Essentielle" pitchFamily="2" charset="0"/>
                          <a:ea typeface="+mn-ea"/>
                          <a:cs typeface="+mn-cs"/>
                        </a:rPr>
                        <a:t>Wash the area with a gentle soap-free, fragrance free cleanser.</a:t>
                      </a:r>
                    </a:p>
                    <a:p>
                      <a:pPr marL="285750" lvl="0" indent="-285750">
                        <a:buFont typeface="Arial" panose="020B0604020202020204" pitchFamily="34" charset="0"/>
                        <a:buChar char="•"/>
                      </a:pPr>
                      <a:r>
                        <a:rPr lang="en-AU" sz="900" b="0" kern="1200" dirty="0">
                          <a:solidFill>
                            <a:schemeClr val="tx1"/>
                          </a:solidFill>
                          <a:effectLst/>
                          <a:latin typeface="LOREAL Essentielle" pitchFamily="2" charset="0"/>
                          <a:ea typeface="+mn-ea"/>
                          <a:cs typeface="+mn-cs"/>
                        </a:rPr>
                        <a:t>Dry thoroughly.</a:t>
                      </a:r>
                    </a:p>
                    <a:p>
                      <a:pPr marL="285750" indent="-285750">
                        <a:buFont typeface="Arial" panose="020B0604020202020204" pitchFamily="34" charset="0"/>
                        <a:buChar char="•"/>
                      </a:pPr>
                      <a:r>
                        <a:rPr lang="en-AU" sz="900" b="0" kern="1200" dirty="0">
                          <a:solidFill>
                            <a:schemeClr val="tx1"/>
                          </a:solidFill>
                          <a:effectLst/>
                          <a:latin typeface="LOREAL Essentielle" pitchFamily="2" charset="0"/>
                          <a:ea typeface="+mn-ea"/>
                          <a:cs typeface="+mn-cs"/>
                        </a:rPr>
                        <a:t>Consider curettage or the application of keratolytic agent for hyperkeratotic lesions.</a:t>
                      </a:r>
                      <a:endParaRPr lang="en-AU" sz="900" b="0" dirty="0">
                        <a:latin typeface="LOREAL Essentielle"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nSpc>
                          <a:spcPct val="115000"/>
                        </a:lnSpc>
                        <a:buFont typeface="Symbol" panose="05050102010706020507" pitchFamily="18" charset="2"/>
                        <a:buNone/>
                      </a:pPr>
                      <a:r>
                        <a:rPr lang="en-AU" sz="1200" b="1" u="sng" kern="100" dirty="0">
                          <a:effectLst/>
                          <a:latin typeface="LOREAL Essentielle" pitchFamily="2" charset="0"/>
                          <a:ea typeface="Century Gothic" panose="020B0502020202020204" pitchFamily="34" charset="0"/>
                          <a:cs typeface="Arial" panose="020B0604020202020204" pitchFamily="34" charset="0"/>
                        </a:rPr>
                        <a:t>After-care</a:t>
                      </a:r>
                    </a:p>
                    <a:p>
                      <a:pPr marL="0" lvl="0" indent="0">
                        <a:lnSpc>
                          <a:spcPct val="115000"/>
                        </a:lnSpc>
                        <a:buFont typeface="Symbol" panose="05050102010706020507" pitchFamily="18" charset="2"/>
                        <a:buNone/>
                      </a:pPr>
                      <a:endParaRPr lang="en-AU" sz="900" b="1" u="sng" kern="100" dirty="0">
                        <a:effectLst/>
                        <a:latin typeface="LOREAL Essentielle" pitchFamily="2" charset="0"/>
                        <a:ea typeface="Century Gothic" panose="020B0502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Use a gentle cleanser with a pH </a:t>
                      </a:r>
                      <a:r>
                        <a:rPr lang="en-AU" sz="900" b="0" kern="100" dirty="0">
                          <a:effectLst/>
                          <a:latin typeface="LOREAL Essentielle" pitchFamily="2" charset="0"/>
                          <a:ea typeface="Century Gothic" panose="020B0502020202020204" pitchFamily="34" charset="0"/>
                          <a:cs typeface="Times New Roman" panose="02020603050405020304" pitchFamily="18" charset="0"/>
                          <a:sym typeface="Symbol" panose="05050102010706020507" pitchFamily="18" charset="2"/>
                        </a:rPr>
                        <a:t></a:t>
                      </a:r>
                      <a:r>
                        <a:rPr lang="en-AU" sz="900" b="0" kern="100" dirty="0">
                          <a:effectLst/>
                          <a:latin typeface="LOREAL Essentielle" pitchFamily="2" charset="0"/>
                          <a:ea typeface="Century Gothic" panose="020B0502020202020204" pitchFamily="34" charset="0"/>
                          <a:cs typeface="Arial" panose="020B0604020202020204" pitchFamily="34" charset="0"/>
                        </a:rPr>
                        <a:t> 5 that is acceptable for all skin types.</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Consider a barrier repair cream such as soothing balm with panthenol.</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Consider an emollient that is fragrance free with a hydrating formulation.</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a:lnSpc>
                          <a:spcPct val="115000"/>
                        </a:lnSpc>
                        <a:spcAft>
                          <a:spcPts val="1000"/>
                        </a:spcAft>
                      </a:pPr>
                      <a:r>
                        <a:rPr lang="en-AU" sz="900" b="0" i="1" kern="100" dirty="0">
                          <a:effectLst/>
                          <a:latin typeface="LOREAL Essentielle" pitchFamily="2" charset="0"/>
                          <a:ea typeface="Century Gothic" panose="020B0502020202020204" pitchFamily="34" charset="0"/>
                          <a:cs typeface="Arial" panose="020B0604020202020204" pitchFamily="34" charset="0"/>
                        </a:rPr>
                        <a:t>Sun protection</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Use sun protection everyday and minimise exposure at peak UV rating. Sun protection should be used when outdoors or near a window.</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Use clothing with a high UPF that covers the body from wrist to ankle. Wear sunglasses and a wide brimmed hat.</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Apply sunscreen with SPF 50+ UVA/UVB protection on all exposed areas. Apply daily on all exposed sites and use an appropriate amount of sunscreen.</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Use clothing on any sites that are inflamed or broken. Do not use sunscreen on these sites. </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Reapply sunscreen twice daily. Apply every two hours when skin is exposed to water, or if in the sun for prolonged periods of time, or if sweating excessively</a:t>
                      </a:r>
                      <a:r>
                        <a:rPr lang="en-AU" sz="900" b="1" kern="100" dirty="0">
                          <a:effectLst/>
                          <a:latin typeface="LOREAL Essentielle" pitchFamily="2" charset="0"/>
                          <a:ea typeface="Century Gothic" panose="020B0502020202020204" pitchFamily="34" charset="0"/>
                          <a:cs typeface="Arial" panose="020B0604020202020204" pitchFamily="34" charset="0"/>
                        </a:rPr>
                        <a:t>.</a:t>
                      </a:r>
                      <a:endParaRPr lang="en-AU" sz="900" b="1" kern="100" dirty="0">
                        <a:effectLst/>
                        <a:latin typeface="LOREAL Essentielle" pitchFamily="2" charset="0"/>
                        <a:ea typeface="Century Gothic" panose="020B0502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nSpc>
                          <a:spcPct val="115000"/>
                        </a:lnSpc>
                        <a:buFont typeface="Symbol" panose="05050102010706020507" pitchFamily="18" charset="2"/>
                        <a:buNone/>
                      </a:pPr>
                      <a:r>
                        <a:rPr lang="en-AU" sz="1200" b="1" u="sng" kern="100" dirty="0">
                          <a:effectLst/>
                          <a:latin typeface="LOREAL Essentielle" pitchFamily="2" charset="0"/>
                          <a:ea typeface="Century Gothic" panose="020B0502020202020204" pitchFamily="34" charset="0"/>
                          <a:cs typeface="Arial" panose="020B0604020202020204" pitchFamily="34" charset="0"/>
                        </a:rPr>
                        <a:t>Prevention of Relapse </a:t>
                      </a:r>
                    </a:p>
                    <a:p>
                      <a:pPr marL="0" lvl="0" indent="0">
                        <a:lnSpc>
                          <a:spcPct val="115000"/>
                        </a:lnSpc>
                        <a:buFont typeface="Symbol" panose="05050102010706020507" pitchFamily="18" charset="2"/>
                        <a:buNone/>
                      </a:pPr>
                      <a:endParaRPr lang="en-AU" sz="900" b="1" u="sng" kern="100" dirty="0">
                        <a:effectLst/>
                        <a:latin typeface="LOREAL Essentielle" pitchFamily="2" charset="0"/>
                        <a:ea typeface="Century Gothic" panose="020B0502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Consider the use of oral nicotinamide in the morning and evening if patient is at high risk for developing skin cancer or frequent relapse of skin cancer. Know when to refer to a dermatologist for oral acitretin.</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Consider the use of topical retinoids for chronic actinic damage reversal.</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a:lnSpc>
                          <a:spcPct val="115000"/>
                        </a:lnSpc>
                        <a:spcAft>
                          <a:spcPts val="1000"/>
                        </a:spcAft>
                      </a:pPr>
                      <a:r>
                        <a:rPr lang="en-AU" sz="900" b="0" i="1" kern="100" dirty="0">
                          <a:effectLst/>
                          <a:latin typeface="LOREAL Essentielle" pitchFamily="2" charset="0"/>
                          <a:ea typeface="Century Gothic" panose="020B0502020202020204" pitchFamily="34" charset="0"/>
                          <a:cs typeface="Arial" panose="020B0604020202020204" pitchFamily="34" charset="0"/>
                        </a:rPr>
                        <a:t>Sun protection</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Use sun protection everyday and minimise exposure at peak UV rating. Sun protection should be used when outdoors or near a window.</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Use clothing with a high UPF that covers the body from wrist to ankle. Wear sunglasses and a wide brimmed hat.</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Apply sunscreen with SPF 50+ UVA/UVB protection on all exposed areas. Apply daily on all exposed sites and use an appropriate amount of sunscreen.</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Reapply sunscreen twice daily. Apply every two hours when skin is exposed to water, or if in the sun for prolonged periods of time, or if </a:t>
                      </a:r>
                      <a:r>
                        <a:rPr lang="en-AU" sz="900" b="0" kern="100" dirty="0">
                          <a:solidFill>
                            <a:schemeClr val="tx1"/>
                          </a:solidFill>
                          <a:effectLst/>
                          <a:latin typeface="LOREAL Essentielle" pitchFamily="2" charset="0"/>
                          <a:ea typeface="Century Gothic" panose="020B0502020202020204" pitchFamily="34" charset="0"/>
                          <a:cs typeface="Arial" panose="020B0604020202020204" pitchFamily="34" charset="0"/>
                        </a:rPr>
                        <a:t>sweating excessively.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6549192"/>
                  </a:ext>
                </a:extLst>
              </a:tr>
              <a:tr h="30907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LOREAL Essentielle" pitchFamily="2" charset="0"/>
                        </a:rPr>
                        <a:t>Lesion-directed treatments</a:t>
                      </a:r>
                      <a:endParaRPr lang="en-AU" sz="1400" b="1" dirty="0">
                        <a:latin typeface="LOREAL Essentielle" pitchFamily="2" charset="0"/>
                      </a:endParaRPr>
                    </a:p>
                    <a:p>
                      <a:pPr algn="ctr"/>
                      <a:endParaRPr lang="en-AU" sz="600" dirty="0">
                        <a:latin typeface="LOREAL Essentielle"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LOREAL Essentielle" pitchFamily="2" charset="0"/>
                        </a:rPr>
                        <a:t>Lesion-directed treatments</a:t>
                      </a:r>
                      <a:endParaRPr lang="en-AU" sz="1000" b="1" dirty="0">
                        <a:latin typeface="LOREAL Essentielle" pitchFamily="2" charset="0"/>
                      </a:endParaRPr>
                    </a:p>
                    <a:p>
                      <a:endParaRPr lang="en-AU" sz="500" dirty="0">
                        <a:latin typeface="LOREAL Essentielle" pitchFamily="2" charset="0"/>
                      </a:endParaRPr>
                    </a:p>
                  </a:txBody>
                  <a:tcPr>
                    <a:lnT w="12700" cap="flat" cmpd="sng" algn="ctr">
                      <a:solidFill>
                        <a:schemeClr val="tx1"/>
                      </a:solidFill>
                      <a:prstDash val="solid"/>
                      <a:round/>
                      <a:headEnd type="none" w="med" len="med"/>
                      <a:tailEnd type="none" w="med" len="med"/>
                    </a:lnT>
                  </a:tcPr>
                </a:tc>
                <a:tc hMerge="1">
                  <a:txBody>
                    <a:bodyPr/>
                    <a:lstStyle/>
                    <a:p>
                      <a:endParaRPr lang="en-AU" sz="500" dirty="0">
                        <a:latin typeface="LOREAL Essentielle" pitchFamily="2"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49441860"/>
                  </a:ext>
                </a:extLst>
              </a:tr>
              <a:tr h="193203">
                <a:tc>
                  <a:txBody>
                    <a:bodyPr/>
                    <a:lstStyle/>
                    <a:p>
                      <a:pPr marL="0" indent="0">
                        <a:buFont typeface="Arial" panose="020B0604020202020204" pitchFamily="34" charset="0"/>
                        <a:buNone/>
                      </a:pPr>
                      <a:r>
                        <a:rPr lang="en-AU" sz="1200" b="1" u="sng" kern="100" dirty="0">
                          <a:solidFill>
                            <a:schemeClr val="tx1"/>
                          </a:solidFill>
                          <a:effectLst/>
                          <a:latin typeface="LOREAL Essentielle" pitchFamily="2" charset="0"/>
                          <a:ea typeface="+mn-ea"/>
                          <a:cs typeface="Arial" panose="020B0604020202020204" pitchFamily="34" charset="0"/>
                        </a:rPr>
                        <a:t>Pre-care</a:t>
                      </a:r>
                    </a:p>
                    <a:p>
                      <a:pPr marL="0" indent="0">
                        <a:buFont typeface="Arial" panose="020B0604020202020204" pitchFamily="34" charset="0"/>
                        <a:buNone/>
                      </a:pPr>
                      <a:endParaRPr lang="en-AU" sz="900" b="1" u="sng" kern="100" dirty="0">
                        <a:solidFill>
                          <a:schemeClr val="tx1"/>
                        </a:solidFill>
                        <a:effectLst/>
                        <a:latin typeface="LOREAL Essentielle" pitchFamily="2" charset="0"/>
                        <a:ea typeface="+mn-ea"/>
                        <a:cs typeface="Arial" panose="020B0604020202020204" pitchFamily="34" charset="0"/>
                      </a:endParaRPr>
                    </a:p>
                    <a:p>
                      <a:pPr marL="171450" indent="-171450">
                        <a:buFont typeface="Arial" panose="020B0604020202020204" pitchFamily="34" charset="0"/>
                        <a:buChar char="•"/>
                      </a:pPr>
                      <a:r>
                        <a:rPr lang="en-AU" sz="900" b="0" kern="100" dirty="0">
                          <a:solidFill>
                            <a:schemeClr val="tx1"/>
                          </a:solidFill>
                          <a:effectLst/>
                          <a:latin typeface="LOREAL Essentielle" pitchFamily="2" charset="0"/>
                          <a:ea typeface="+mn-ea"/>
                          <a:cs typeface="Arial" panose="020B0604020202020204" pitchFamily="34" charset="0"/>
                        </a:rPr>
                        <a:t>Consider curettage for hyperkeratotic lesions</a:t>
                      </a:r>
                    </a:p>
                  </a:txBody>
                  <a:tcPr>
                    <a:lnT w="12700" cap="flat" cmpd="sng" algn="ctr">
                      <a:solidFill>
                        <a:schemeClr val="tx1"/>
                      </a:solidFill>
                      <a:prstDash val="solid"/>
                      <a:round/>
                      <a:headEnd type="none" w="med" len="med"/>
                      <a:tailEnd type="none" w="med" len="med"/>
                    </a:lnT>
                  </a:tcPr>
                </a:tc>
                <a:tc>
                  <a:txBody>
                    <a:bodyPr/>
                    <a:lstStyle/>
                    <a:p>
                      <a:r>
                        <a:rPr lang="en-US" sz="1200" b="1" u="sng" kern="100" dirty="0">
                          <a:solidFill>
                            <a:schemeClr val="tx1"/>
                          </a:solidFill>
                          <a:effectLst/>
                          <a:latin typeface="LOREAL Essentielle" pitchFamily="2" charset="0"/>
                          <a:cs typeface="Arial" panose="020B0604020202020204" pitchFamily="34" charset="0"/>
                        </a:rPr>
                        <a:t>After-care</a:t>
                      </a:r>
                    </a:p>
                    <a:p>
                      <a:endParaRPr lang="en-US" sz="900" b="1" u="sng" kern="100" dirty="0">
                        <a:solidFill>
                          <a:schemeClr val="tx1"/>
                        </a:solidFill>
                        <a:effectLst/>
                        <a:latin typeface="LOREAL Essentielle" pitchFamily="2" charset="0"/>
                        <a:cs typeface="Arial" panose="020B0604020202020204" pitchFamily="34" charset="0"/>
                      </a:endParaRPr>
                    </a:p>
                    <a:p>
                      <a:pPr marL="285750" lvl="0" indent="-285750">
                        <a:buFont typeface="Arial" panose="020B0604020202020204" pitchFamily="34" charset="0"/>
                        <a:buChar char="•"/>
                      </a:pPr>
                      <a:r>
                        <a:rPr lang="en-AU" sz="900" b="0" kern="100" dirty="0">
                          <a:solidFill>
                            <a:schemeClr val="tx1"/>
                          </a:solidFill>
                          <a:effectLst/>
                          <a:latin typeface="LOREAL Essentielle" pitchFamily="2" charset="0"/>
                          <a:ea typeface="+mn-ea"/>
                          <a:cs typeface="Arial" panose="020B0604020202020204" pitchFamily="34" charset="0"/>
                        </a:rPr>
                        <a:t>Follow the same guidelines as for field-directed treatments including sun protection.</a:t>
                      </a:r>
                    </a:p>
                    <a:p>
                      <a:pPr marL="285750" indent="-285750">
                        <a:buFont typeface="Arial" panose="020B0604020202020204" pitchFamily="34" charset="0"/>
                        <a:buChar char="•"/>
                      </a:pPr>
                      <a:r>
                        <a:rPr lang="en-AU" sz="900" b="0" kern="100" dirty="0">
                          <a:solidFill>
                            <a:schemeClr val="tx1"/>
                          </a:solidFill>
                          <a:effectLst/>
                          <a:latin typeface="LOREAL Essentielle" pitchFamily="2" charset="0"/>
                          <a:ea typeface="+mn-ea"/>
                          <a:cs typeface="Arial" panose="020B0604020202020204" pitchFamily="34" charset="0"/>
                        </a:rPr>
                        <a:t>Cryotherapy can result in skin blistering and so sunscreen and other topical products should be avoided in those areas until the skin is repaired.</a:t>
                      </a:r>
                      <a:endParaRPr lang="en-AU" sz="900" b="0" kern="100" dirty="0">
                        <a:solidFill>
                          <a:schemeClr val="tx1"/>
                        </a:solidFill>
                        <a:effectLst/>
                        <a:latin typeface="LOREAL Essentielle" pitchFamily="2"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r>
                        <a:rPr lang="en-AU" sz="1200" b="1" u="sng" kern="100" dirty="0">
                          <a:solidFill>
                            <a:schemeClr val="tx1"/>
                          </a:solidFill>
                          <a:effectLst/>
                          <a:latin typeface="LOREAL Essentielle" pitchFamily="2" charset="0"/>
                          <a:ea typeface="+mn-ea"/>
                          <a:cs typeface="Arial" panose="020B0604020202020204" pitchFamily="34" charset="0"/>
                        </a:rPr>
                        <a:t>Prevention of Relapse</a:t>
                      </a:r>
                    </a:p>
                    <a:p>
                      <a:endParaRPr lang="en-AU" sz="900" b="1" u="sng" kern="100" dirty="0">
                        <a:solidFill>
                          <a:schemeClr val="tx1"/>
                        </a:solidFill>
                        <a:effectLst/>
                        <a:latin typeface="LOREAL Essentielle" pitchFamily="2" charset="0"/>
                        <a:ea typeface="+mn-ea"/>
                        <a:cs typeface="Arial" panose="020B0604020202020204" pitchFamily="34" charset="0"/>
                      </a:endParaRPr>
                    </a:p>
                    <a:p>
                      <a:pPr marL="171450" lvl="0" indent="-171450">
                        <a:buFont typeface="Arial" panose="020B0604020202020204" pitchFamily="34" charset="0"/>
                        <a:buChar char="•"/>
                      </a:pPr>
                      <a:r>
                        <a:rPr lang="en-AU" sz="900" b="0" kern="100" dirty="0">
                          <a:solidFill>
                            <a:schemeClr val="tx1"/>
                          </a:solidFill>
                          <a:effectLst/>
                          <a:latin typeface="LOREAL Essentielle" pitchFamily="2" charset="0"/>
                          <a:ea typeface="+mn-ea"/>
                          <a:cs typeface="Arial" panose="020B0604020202020204" pitchFamily="34" charset="0"/>
                        </a:rPr>
                        <a:t>Follow the same guidance as for field-directed treatments including sun protection.</a:t>
                      </a:r>
                    </a:p>
                    <a:p>
                      <a:pPr marL="171450" indent="-171450">
                        <a:buFont typeface="Arial" panose="020B0604020202020204" pitchFamily="34" charset="0"/>
                        <a:buChar char="•"/>
                      </a:pPr>
                      <a:r>
                        <a:rPr lang="en-AU" sz="900" b="0" kern="100" dirty="0">
                          <a:solidFill>
                            <a:schemeClr val="tx1"/>
                          </a:solidFill>
                          <a:effectLst/>
                          <a:latin typeface="LOREAL Essentielle" pitchFamily="2" charset="0"/>
                          <a:ea typeface="+mn-ea"/>
                          <a:cs typeface="Arial" panose="020B0604020202020204" pitchFamily="34" charset="0"/>
                        </a:rPr>
                        <a:t>Field treatment should be considered if relapse occurs. </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86313332"/>
                  </a:ext>
                </a:extLst>
              </a:tr>
            </a:tbl>
          </a:graphicData>
        </a:graphic>
      </p:graphicFrame>
      <p:sp>
        <p:nvSpPr>
          <p:cNvPr id="2" name="TextBox 1">
            <a:extLst>
              <a:ext uri="{FF2B5EF4-FFF2-40B4-BE49-F238E27FC236}">
                <a16:creationId xmlns:a16="http://schemas.microsoft.com/office/drawing/2014/main" id="{6673F3AC-1EF7-3671-D7AD-3DF3E94FA8FA}"/>
              </a:ext>
            </a:extLst>
          </p:cNvPr>
          <p:cNvSpPr txBox="1"/>
          <p:nvPr/>
        </p:nvSpPr>
        <p:spPr>
          <a:xfrm>
            <a:off x="4423887" y="160298"/>
            <a:ext cx="3858017" cy="523220"/>
          </a:xfrm>
          <a:prstGeom prst="rect">
            <a:avLst/>
          </a:prstGeom>
          <a:noFill/>
        </p:spPr>
        <p:txBody>
          <a:bodyPr wrap="square" rtlCol="0">
            <a:spAutoFit/>
          </a:bodyPr>
          <a:lstStyle/>
          <a:p>
            <a:r>
              <a:rPr lang="en-US" sz="2800" dirty="0">
                <a:solidFill>
                  <a:srgbClr val="FF0000"/>
                </a:solidFill>
                <a:highlight>
                  <a:srgbClr val="FFFF00"/>
                </a:highlight>
              </a:rPr>
              <a:t>AWAITING PUBLICATION</a:t>
            </a:r>
          </a:p>
        </p:txBody>
      </p:sp>
    </p:spTree>
    <p:extLst>
      <p:ext uri="{BB962C8B-B14F-4D97-AF65-F5344CB8AC3E}">
        <p14:creationId xmlns:p14="http://schemas.microsoft.com/office/powerpoint/2010/main" val="4155188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1244887"/>
            <a:ext cx="11297478" cy="4351338"/>
          </a:xfrm>
        </p:spPr>
        <p:txBody>
          <a:bodyPr vert="horz" lIns="91440" tIns="45720" rIns="91440" bIns="45720" rtlCol="0" anchor="t">
            <a:normAutofit fontScale="85000" lnSpcReduction="10000"/>
          </a:bodyPr>
          <a:lstStyle/>
          <a:p>
            <a:pPr marL="0" indent="0">
              <a:buNone/>
            </a:pPr>
            <a:r>
              <a:rPr lang="en-US" sz="1800" b="1" kern="0" dirty="0">
                <a:latin typeface="LOREAL Essentielle" pitchFamily="2" charset="0"/>
                <a:cs typeface="Times New Roman" panose="02020603050405020304" pitchFamily="18" charset="0"/>
              </a:rPr>
              <a:t>After-care </a:t>
            </a:r>
          </a:p>
          <a:p>
            <a:endParaRPr lang="en-US" sz="1800" b="1" kern="0" dirty="0">
              <a:latin typeface="LOREAL Essentielle" pitchFamily="2" charset="0"/>
              <a:cs typeface="Times New Roman" panose="02020603050405020304" pitchFamily="18" charset="0"/>
            </a:endParaRPr>
          </a:p>
          <a:p>
            <a:pPr lvl="1"/>
            <a:r>
              <a:rPr lang="en-US" sz="1800" dirty="0">
                <a:latin typeface="LOREAL Essentielle" pitchFamily="2" charset="0"/>
              </a:rPr>
              <a:t>See the patient 1 week after completion of treatment, particularly if this is the first field-directed treatment</a:t>
            </a:r>
          </a:p>
          <a:p>
            <a:pPr lvl="1"/>
            <a:endParaRPr lang="en-US" sz="1800" dirty="0">
              <a:latin typeface="LOREAL Essentielle" pitchFamily="2" charset="0"/>
            </a:endParaRPr>
          </a:p>
          <a:p>
            <a:pPr lvl="1"/>
            <a:r>
              <a:rPr lang="en-US" sz="1800" dirty="0">
                <a:latin typeface="LOREAL Essentielle" pitchFamily="2" charset="0"/>
              </a:rPr>
              <a:t>Ask patient to take photographs of the treated skin </a:t>
            </a:r>
          </a:p>
          <a:p>
            <a:pPr lvl="1"/>
            <a:endParaRPr lang="en-US" sz="1800" dirty="0">
              <a:latin typeface="LOREAL Essentielle" pitchFamily="2" charset="0"/>
            </a:endParaRPr>
          </a:p>
          <a:p>
            <a:pPr lvl="1"/>
            <a:r>
              <a:rPr lang="en-US" sz="1800" dirty="0">
                <a:latin typeface="LOREAL Essentielle" pitchFamily="2" charset="0"/>
              </a:rPr>
              <a:t>Assess the lesions for response after 1 month and follow-up with the patient if the lesions are nonresponsive and consider biopsy</a:t>
            </a:r>
          </a:p>
          <a:p>
            <a:pPr lvl="1"/>
            <a:endParaRPr lang="en-US" sz="1800" dirty="0">
              <a:latin typeface="LOREAL Essentielle" pitchFamily="2" charset="0"/>
            </a:endParaRPr>
          </a:p>
          <a:p>
            <a:pPr lvl="1"/>
            <a:r>
              <a:rPr lang="en-US" sz="1800" dirty="0">
                <a:latin typeface="LOREAL Essentielle" pitchFamily="2" charset="0"/>
              </a:rPr>
              <a:t>Many of the treatments for AK have associated side effects which may affect skin barrier function. Patients should be instructed on how to care for the skin during the healing process, once skin texture and tone has returned to normal after treatment</a:t>
            </a:r>
          </a:p>
          <a:p>
            <a:pPr lvl="1"/>
            <a:endParaRPr lang="en-US" sz="1800" dirty="0">
              <a:latin typeface="LOREAL Essentielle" pitchFamily="2" charset="0"/>
            </a:endParaRPr>
          </a:p>
          <a:p>
            <a:pPr lvl="1"/>
            <a:r>
              <a:rPr lang="en-US" sz="1800" dirty="0">
                <a:latin typeface="LOREAL Essentielle" pitchFamily="2" charset="0"/>
              </a:rPr>
              <a:t>Instruct the patient to use a gentle cleanser with a pH of approximately 5 that is acceptable for all skin types</a:t>
            </a:r>
          </a:p>
          <a:p>
            <a:pPr lvl="1"/>
            <a:endParaRPr lang="en-US" sz="1800" dirty="0">
              <a:latin typeface="LOREAL Essentielle" pitchFamily="2" charset="0"/>
            </a:endParaRPr>
          </a:p>
          <a:p>
            <a:pPr lvl="1"/>
            <a:r>
              <a:rPr lang="en-US" sz="1800" dirty="0">
                <a:latin typeface="LOREAL Essentielle" pitchFamily="2" charset="0"/>
              </a:rPr>
              <a:t>Consider using a barrier repair cream such as a soothing balm with panthenol </a:t>
            </a:r>
          </a:p>
          <a:p>
            <a:pPr lvl="1"/>
            <a:endParaRPr lang="en-US" sz="1800" dirty="0">
              <a:latin typeface="LOREAL Essentielle" pitchFamily="2" charset="0"/>
            </a:endParaRPr>
          </a:p>
          <a:p>
            <a:pPr lvl="1"/>
            <a:r>
              <a:rPr lang="en-US" sz="1800" dirty="0">
                <a:latin typeface="LOREAL Essentielle" pitchFamily="2" charset="0"/>
              </a:rPr>
              <a:t>An emollient that is fragrance free, with a hydrating formulation that is acceptable to patients can be used </a:t>
            </a:r>
          </a:p>
          <a:p>
            <a:endParaRPr lang="en-US" sz="1800" kern="0" dirty="0">
              <a:latin typeface="LOREAL Essentielle" pitchFamily="2" charset="0"/>
              <a:cs typeface="Times New Roman" panose="02020603050405020304" pitchFamily="18" charset="0"/>
            </a:endParaRPr>
          </a:p>
          <a:p>
            <a:pPr marL="0" indent="0">
              <a:buNone/>
            </a:pPr>
            <a:endParaRPr lang="en-AU" sz="1800" kern="0" dirty="0">
              <a:effectLst/>
              <a:latin typeface="LOREAL Essentielle" pitchFamily="2" charset="0"/>
              <a:ea typeface="Century Gothic" panose="020B0502020202020204" pitchFamily="34" charset="0"/>
              <a:cs typeface="Times New Roman" panose="02020603050405020304" pitchFamily="18"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Field-directed Treatments</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spTree>
    <p:extLst>
      <p:ext uri="{BB962C8B-B14F-4D97-AF65-F5344CB8AC3E}">
        <p14:creationId xmlns:p14="http://schemas.microsoft.com/office/powerpoint/2010/main" val="1397595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834390"/>
            <a:ext cx="11297478" cy="5097781"/>
          </a:xfrm>
        </p:spPr>
        <p:txBody>
          <a:bodyPr vert="horz" lIns="91440" tIns="45720" rIns="91440" bIns="45720" rtlCol="0" anchor="t">
            <a:normAutofit/>
          </a:bodyPr>
          <a:lstStyle/>
          <a:p>
            <a:pPr marL="457200" lvl="1" indent="0">
              <a:buNone/>
            </a:pPr>
            <a:r>
              <a:rPr lang="en-US" b="1" dirty="0">
                <a:latin typeface="LOREAL Essentielle" pitchFamily="2" charset="0"/>
              </a:rPr>
              <a:t>Sun protection </a:t>
            </a:r>
          </a:p>
          <a:p>
            <a:pPr lvl="2"/>
            <a:endParaRPr lang="en-US" sz="1800" dirty="0">
              <a:latin typeface="LOREAL Essentielle" pitchFamily="2" charset="0"/>
            </a:endParaRPr>
          </a:p>
          <a:p>
            <a:pPr lvl="2"/>
            <a:r>
              <a:rPr lang="en-US" sz="1800" dirty="0">
                <a:latin typeface="LOREAL Essentielle" pitchFamily="2" charset="0"/>
              </a:rPr>
              <a:t>Provide advice to the patient on reducing or preventing further sun damage by ensuring appropriate outdoor clothing is worn and the use of sunscreens. Let the patient know that regular use of sunscreen not only prevents the development of AK, but also helps with the remission of the existing AK</a:t>
            </a:r>
          </a:p>
          <a:p>
            <a:pPr lvl="2"/>
            <a:endParaRPr lang="en-US" sz="1800" dirty="0">
              <a:latin typeface="LOREAL Essentielle" pitchFamily="2" charset="0"/>
            </a:endParaRPr>
          </a:p>
          <a:p>
            <a:pPr lvl="2"/>
            <a:r>
              <a:rPr lang="en-US" sz="1800" dirty="0">
                <a:latin typeface="LOREAL Essentielle" pitchFamily="2" charset="0"/>
              </a:rPr>
              <a:t>Advise the patient to use sun protection everyday regardless of the weather and to </a:t>
            </a:r>
            <a:r>
              <a:rPr lang="en-US" sz="1800" dirty="0" err="1">
                <a:latin typeface="LOREAL Essentielle" pitchFamily="2" charset="0"/>
              </a:rPr>
              <a:t>minimise</a:t>
            </a:r>
            <a:r>
              <a:rPr lang="en-US" sz="1800" dirty="0">
                <a:latin typeface="LOREAL Essentielle" pitchFamily="2" charset="0"/>
              </a:rPr>
              <a:t> exposure to the sun at the peak UV rating. Sun protection should be used whenever the patient is outdoors or near a window. </a:t>
            </a:r>
          </a:p>
          <a:p>
            <a:pPr lvl="2"/>
            <a:endParaRPr lang="en-US" sz="1800" dirty="0">
              <a:latin typeface="LOREAL Essentielle" pitchFamily="2" charset="0"/>
            </a:endParaRPr>
          </a:p>
          <a:p>
            <a:pPr lvl="2"/>
            <a:r>
              <a:rPr lang="en-US" sz="1800" dirty="0">
                <a:latin typeface="LOREAL Essentielle" pitchFamily="2" charset="0"/>
              </a:rPr>
              <a:t>Sun protection is best provided through the use of clothing with a high ultraviolet protection factor (UPF) that covers the body from wrist to ankle. Advise patient to also wear sunglasses and a wide brimmed hat. </a:t>
            </a:r>
          </a:p>
          <a:p>
            <a:pPr lvl="2"/>
            <a:endParaRPr lang="en-US" sz="1800" dirty="0">
              <a:latin typeface="LOREAL Essentielle" pitchFamily="2" charset="0"/>
            </a:endParaRPr>
          </a:p>
          <a:p>
            <a:pPr marL="0" indent="0">
              <a:buNone/>
            </a:pPr>
            <a:endParaRPr lang="en-US" sz="1800" kern="0" dirty="0">
              <a:latin typeface="LOREAL Essentielle" pitchFamily="2" charset="0"/>
              <a:cs typeface="Times New Roman" panose="02020603050405020304" pitchFamily="18" charset="0"/>
            </a:endParaRPr>
          </a:p>
          <a:p>
            <a:pPr marL="0" indent="0">
              <a:buNone/>
            </a:pPr>
            <a:endParaRPr lang="en-AU" sz="1800" kern="0" dirty="0">
              <a:effectLst/>
              <a:latin typeface="LOREAL Essentielle" pitchFamily="2" charset="0"/>
              <a:ea typeface="Century Gothic" panose="020B0502020202020204" pitchFamily="34" charset="0"/>
              <a:cs typeface="Times New Roman" panose="02020603050405020304" pitchFamily="18"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Field-directed Treatments</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spTree>
    <p:extLst>
      <p:ext uri="{BB962C8B-B14F-4D97-AF65-F5344CB8AC3E}">
        <p14:creationId xmlns:p14="http://schemas.microsoft.com/office/powerpoint/2010/main" val="110537724"/>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834390"/>
            <a:ext cx="11297478" cy="5097781"/>
          </a:xfrm>
        </p:spPr>
        <p:txBody>
          <a:bodyPr vert="horz" lIns="91440" tIns="45720" rIns="91440" bIns="45720" rtlCol="0" anchor="t">
            <a:normAutofit/>
          </a:bodyPr>
          <a:lstStyle/>
          <a:p>
            <a:pPr marL="457200" lvl="1" indent="0">
              <a:buNone/>
            </a:pPr>
            <a:r>
              <a:rPr lang="en-US" b="1" dirty="0">
                <a:latin typeface="LOREAL Essentielle" pitchFamily="2" charset="0"/>
              </a:rPr>
              <a:t>Sunscreen</a:t>
            </a:r>
            <a:endParaRPr lang="en-US" sz="1800" dirty="0">
              <a:latin typeface="LOREAL Essentielle" pitchFamily="2" charset="0"/>
            </a:endParaRPr>
          </a:p>
          <a:p>
            <a:pPr lvl="2"/>
            <a:endParaRPr lang="en-US" sz="1600" dirty="0">
              <a:latin typeface="LOREAL Essentielle" pitchFamily="2" charset="0"/>
            </a:endParaRPr>
          </a:p>
          <a:p>
            <a:pPr lvl="2"/>
            <a:r>
              <a:rPr lang="en-US" sz="1600" dirty="0">
                <a:latin typeface="LOREAL Essentielle" pitchFamily="2" charset="0"/>
              </a:rPr>
              <a:t>A sunscreen with SPF 50+ UVA/UVB protection suitable for the patient’s skin type, should be applied on all exposed areas. </a:t>
            </a:r>
          </a:p>
          <a:p>
            <a:pPr marL="914400" lvl="2" indent="0">
              <a:buNone/>
            </a:pPr>
            <a:endParaRPr lang="en-US" sz="1600" dirty="0">
              <a:latin typeface="LOREAL Essentielle" pitchFamily="2" charset="0"/>
            </a:endParaRPr>
          </a:p>
          <a:p>
            <a:pPr lvl="2"/>
            <a:r>
              <a:rPr lang="en-US" sz="1600" dirty="0">
                <a:latin typeface="LOREAL Essentielle" pitchFamily="2" charset="0"/>
              </a:rPr>
              <a:t>The sunscreen should be applied daily on all exposed sites apart from any sites that are still inflamed or broken due to treatment. </a:t>
            </a:r>
          </a:p>
          <a:p>
            <a:pPr marL="914400" lvl="2" indent="0">
              <a:buNone/>
            </a:pPr>
            <a:endParaRPr lang="en-US" sz="1600" dirty="0">
              <a:latin typeface="LOREAL Essentielle" pitchFamily="2" charset="0"/>
            </a:endParaRPr>
          </a:p>
          <a:p>
            <a:pPr lvl="2"/>
            <a:r>
              <a:rPr lang="en-US" sz="1600" dirty="0">
                <a:latin typeface="LOREAL Essentielle" pitchFamily="2" charset="0"/>
              </a:rPr>
              <a:t>Advise the patient to use appropriate clothing on inflamed skin until the skin barrier is restored to protect the area from the sun. </a:t>
            </a:r>
          </a:p>
          <a:p>
            <a:pPr marL="914400" lvl="2" indent="0">
              <a:buNone/>
            </a:pPr>
            <a:endParaRPr lang="en-US" sz="1600" dirty="0">
              <a:latin typeface="LOREAL Essentielle" pitchFamily="2" charset="0"/>
            </a:endParaRPr>
          </a:p>
          <a:p>
            <a:pPr lvl="2"/>
            <a:r>
              <a:rPr lang="en-US" sz="1600" dirty="0">
                <a:latin typeface="LOREAL Essentielle" pitchFamily="2" charset="0"/>
              </a:rPr>
              <a:t>Ensure that an adequate amount of sunscreen is applied. The recommended application is 5mL for each arm, leg, body front, body back and face (including neck and ears). This equates to a total of 30 mL for a full body application. </a:t>
            </a:r>
          </a:p>
          <a:p>
            <a:pPr marL="914400" lvl="2" indent="0">
              <a:buNone/>
            </a:pPr>
            <a:endParaRPr lang="en-US" sz="1600" dirty="0">
              <a:latin typeface="LOREAL Essentielle" pitchFamily="2" charset="0"/>
            </a:endParaRPr>
          </a:p>
          <a:p>
            <a:pPr lvl="2"/>
            <a:r>
              <a:rPr lang="en-US" sz="1600" dirty="0">
                <a:latin typeface="LOREAL Essentielle" pitchFamily="2" charset="0"/>
              </a:rPr>
              <a:t>Sunscreen should be reapplied twice daily. This is particular important in the summer months. Sunscreen should be reapplied every 2 hours when skin is exposed to water, or the person has been sweating excessively, or they are in the sun for prolonged periods of time. </a:t>
            </a:r>
          </a:p>
          <a:p>
            <a:endParaRPr lang="en-US" sz="1800" kern="0" dirty="0">
              <a:latin typeface="LOREAL Essentielle" pitchFamily="2" charset="0"/>
              <a:cs typeface="Times New Roman" panose="02020603050405020304" pitchFamily="18" charset="0"/>
            </a:endParaRPr>
          </a:p>
          <a:p>
            <a:pPr marL="0" indent="0">
              <a:buNone/>
            </a:pPr>
            <a:endParaRPr lang="en-AU" sz="1800" kern="0" dirty="0">
              <a:effectLst/>
              <a:latin typeface="LOREAL Essentielle" pitchFamily="2" charset="0"/>
              <a:ea typeface="Century Gothic" panose="020B0502020202020204" pitchFamily="34" charset="0"/>
              <a:cs typeface="Times New Roman" panose="02020603050405020304" pitchFamily="18"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Field-directed Treatments</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spTree>
    <p:extLst>
      <p:ext uri="{BB962C8B-B14F-4D97-AF65-F5344CB8AC3E}">
        <p14:creationId xmlns:p14="http://schemas.microsoft.com/office/powerpoint/2010/main" val="433758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834390"/>
            <a:ext cx="11297478" cy="5097781"/>
          </a:xfrm>
        </p:spPr>
        <p:txBody>
          <a:bodyPr vert="horz" lIns="91440" tIns="45720" rIns="91440" bIns="45720" rtlCol="0" anchor="t">
            <a:normAutofit/>
          </a:bodyPr>
          <a:lstStyle/>
          <a:p>
            <a:pPr marL="0" indent="0">
              <a:lnSpc>
                <a:spcPct val="120000"/>
              </a:lnSpc>
              <a:spcBef>
                <a:spcPts val="0"/>
              </a:spcBef>
              <a:buNone/>
            </a:pPr>
            <a:r>
              <a:rPr lang="en-AU" sz="2400" dirty="0"/>
              <a:t>Nicotinamide/niacinamide </a:t>
            </a:r>
          </a:p>
          <a:p>
            <a:pPr marL="0" indent="0">
              <a:lnSpc>
                <a:spcPct val="120000"/>
              </a:lnSpc>
              <a:spcBef>
                <a:spcPts val="0"/>
              </a:spcBef>
              <a:buNone/>
            </a:pPr>
            <a:endParaRPr lang="en-AU" sz="2400" dirty="0"/>
          </a:p>
          <a:p>
            <a:pPr lvl="1"/>
            <a:r>
              <a:rPr lang="en-US" sz="1867" dirty="0"/>
              <a:t>Nicotinamide also called Niacinamide is an amide form of Vitamin B3 and  is widely available in plants and animal tissues</a:t>
            </a:r>
          </a:p>
          <a:p>
            <a:pPr lvl="1"/>
            <a:r>
              <a:rPr lang="en-US" sz="1867" dirty="0"/>
              <a:t>Nicotinamide is a precursor for nicotinamide adenine dinucleotide (NAD+) synthesis, essential for cellular energy</a:t>
            </a:r>
          </a:p>
          <a:p>
            <a:pPr lvl="1"/>
            <a:r>
              <a:rPr lang="en-US" sz="1867" dirty="0"/>
              <a:t>The role of NAD+ in carcinogenesis is highly linked to the nuclear enzyme, poly- (adenosine-diphosphate [ADP]-ribose) polymerase 1 (PARP-1), as NAD+ is the substrate of PARP-1. </a:t>
            </a:r>
          </a:p>
          <a:p>
            <a:pPr lvl="1"/>
            <a:r>
              <a:rPr lang="fr-FR" sz="1867" dirty="0"/>
              <a:t>UV irradiation and the process of DNA </a:t>
            </a:r>
            <a:r>
              <a:rPr lang="fr-FR" sz="1867" dirty="0" err="1"/>
              <a:t>reparation</a:t>
            </a:r>
            <a:r>
              <a:rPr lang="fr-FR" sz="1867" dirty="0"/>
              <a:t> by PARP-1 </a:t>
            </a:r>
            <a:r>
              <a:rPr lang="fr-FR" sz="1867" dirty="0" err="1"/>
              <a:t>depletes</a:t>
            </a:r>
            <a:r>
              <a:rPr lang="fr-FR" sz="1867" dirty="0"/>
              <a:t> NAD+  </a:t>
            </a:r>
            <a:r>
              <a:rPr lang="fr-FR" sz="1867" dirty="0" err="1"/>
              <a:t>levels</a:t>
            </a:r>
            <a:r>
              <a:rPr lang="fr-FR" sz="1867" dirty="0"/>
              <a:t> </a:t>
            </a:r>
            <a:r>
              <a:rPr lang="en-US" sz="1867" dirty="0"/>
              <a:t>and cellular energy in the skin </a:t>
            </a:r>
          </a:p>
          <a:p>
            <a:pPr lvl="1"/>
            <a:r>
              <a:rPr lang="en-US" sz="1867" dirty="0"/>
              <a:t>In vitro studies have demonstrated that addition of nicotinamide can replenishes intracellular NAD+ and therefore increases cell survival </a:t>
            </a:r>
          </a:p>
          <a:p>
            <a:pPr lvl="1"/>
            <a:r>
              <a:rPr lang="fr-FR" sz="1867" dirty="0"/>
              <a:t>Nicotinamide has </a:t>
            </a:r>
            <a:r>
              <a:rPr lang="fr-FR" sz="1867" dirty="0" err="1"/>
              <a:t>also</a:t>
            </a:r>
            <a:r>
              <a:rPr lang="fr-FR" sz="1867" dirty="0"/>
              <a:t> </a:t>
            </a:r>
            <a:r>
              <a:rPr lang="fr-FR" sz="1867" dirty="0" err="1"/>
              <a:t>demonstrated</a:t>
            </a:r>
            <a:r>
              <a:rPr lang="fr-FR" sz="1867" dirty="0"/>
              <a:t> </a:t>
            </a:r>
            <a:r>
              <a:rPr lang="fr-FR" sz="1867" dirty="0" err="1"/>
              <a:t>efficacy</a:t>
            </a:r>
            <a:r>
              <a:rPr lang="fr-FR" sz="1867" dirty="0"/>
              <a:t> to </a:t>
            </a:r>
            <a:r>
              <a:rPr lang="fr-FR" sz="1867" dirty="0" err="1"/>
              <a:t>upregulate</a:t>
            </a:r>
            <a:r>
              <a:rPr lang="fr-FR" sz="1867" dirty="0"/>
              <a:t> p53 </a:t>
            </a:r>
            <a:r>
              <a:rPr lang="fr-FR" sz="1867" dirty="0" err="1"/>
              <a:t>gene</a:t>
            </a:r>
            <a:r>
              <a:rPr lang="fr-FR" sz="1867" dirty="0"/>
              <a:t> expression</a:t>
            </a:r>
            <a:endParaRPr lang="en-US" sz="1867" dirty="0"/>
          </a:p>
          <a:p>
            <a:pPr lvl="1"/>
            <a:endParaRPr lang="en-AU" dirty="0">
              <a:latin typeface="LOREAL Essentielle" pitchFamily="2" charset="0"/>
            </a:endParaRPr>
          </a:p>
          <a:p>
            <a:pPr lvl="1"/>
            <a:endParaRPr lang="en-US" dirty="0">
              <a:latin typeface="LOREAL Essentielle" pitchFamily="2" charset="0"/>
            </a:endParaRPr>
          </a:p>
          <a:p>
            <a:endParaRPr lang="en-US" sz="1800" kern="0" dirty="0">
              <a:latin typeface="LOREAL Essentielle" pitchFamily="2" charset="0"/>
              <a:cs typeface="Times New Roman" panose="02020603050405020304" pitchFamily="18" charset="0"/>
            </a:endParaRPr>
          </a:p>
          <a:p>
            <a:pPr marL="0" indent="0">
              <a:buNone/>
            </a:pPr>
            <a:endParaRPr lang="en-AU" sz="1800" kern="0" dirty="0">
              <a:effectLst/>
              <a:latin typeface="LOREAL Essentielle" pitchFamily="2" charset="0"/>
              <a:ea typeface="Century Gothic" panose="020B0502020202020204" pitchFamily="34" charset="0"/>
              <a:cs typeface="Times New Roman" panose="02020603050405020304" pitchFamily="18"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B3</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spTree>
    <p:extLst>
      <p:ext uri="{BB962C8B-B14F-4D97-AF65-F5344CB8AC3E}">
        <p14:creationId xmlns:p14="http://schemas.microsoft.com/office/powerpoint/2010/main" val="3226203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927DEC7C-AB39-0788-B35A-4C0240EEA5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655" y="6178773"/>
            <a:ext cx="2519345" cy="647292"/>
          </a:xfrm>
          <a:prstGeom prst="rect">
            <a:avLst/>
          </a:prstGeom>
        </p:spPr>
      </p:pic>
      <p:sp>
        <p:nvSpPr>
          <p:cNvPr id="6" name="Rectangle 5">
            <a:extLst>
              <a:ext uri="{FF2B5EF4-FFF2-40B4-BE49-F238E27FC236}">
                <a16:creationId xmlns:a16="http://schemas.microsoft.com/office/drawing/2014/main" id="{AA5B91E9-2201-4A58-7609-E9311DE56582}"/>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pic>
        <p:nvPicPr>
          <p:cNvPr id="11" name="Picture 10">
            <a:extLst>
              <a:ext uri="{FF2B5EF4-FFF2-40B4-BE49-F238E27FC236}">
                <a16:creationId xmlns:a16="http://schemas.microsoft.com/office/drawing/2014/main" id="{D738B268-B4EF-2447-5B14-9AA5A3F66861}"/>
              </a:ext>
            </a:extLst>
          </p:cNvPr>
          <p:cNvPicPr>
            <a:picLocks noChangeAspect="1"/>
          </p:cNvPicPr>
          <p:nvPr/>
        </p:nvPicPr>
        <p:blipFill>
          <a:blip r:embed="rId4"/>
          <a:stretch>
            <a:fillRect/>
          </a:stretch>
        </p:blipFill>
        <p:spPr>
          <a:xfrm>
            <a:off x="2209800" y="692403"/>
            <a:ext cx="7772400" cy="5473194"/>
          </a:xfrm>
          <a:prstGeom prst="rect">
            <a:avLst/>
          </a:prstGeom>
        </p:spPr>
      </p:pic>
    </p:spTree>
    <p:extLst>
      <p:ext uri="{BB962C8B-B14F-4D97-AF65-F5344CB8AC3E}">
        <p14:creationId xmlns:p14="http://schemas.microsoft.com/office/powerpoint/2010/main" val="3568611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834390"/>
            <a:ext cx="11297478" cy="5097781"/>
          </a:xfrm>
        </p:spPr>
        <p:txBody>
          <a:bodyPr vert="horz" lIns="91440" tIns="45720" rIns="91440" bIns="45720" rtlCol="0" anchor="t">
            <a:normAutofit/>
          </a:bodyPr>
          <a:lstStyle/>
          <a:p>
            <a:pPr marL="457200" lvl="1" indent="0">
              <a:buNone/>
            </a:pPr>
            <a:endParaRPr lang="en-AU" dirty="0">
              <a:latin typeface="LOREAL Essentielle" pitchFamily="2" charset="0"/>
            </a:endParaRPr>
          </a:p>
          <a:p>
            <a:pPr lvl="1"/>
            <a:endParaRPr lang="en-US" dirty="0">
              <a:latin typeface="LOREAL Essentielle" pitchFamily="2" charset="0"/>
            </a:endParaRPr>
          </a:p>
          <a:p>
            <a:endParaRPr lang="en-US" sz="1800" kern="0" dirty="0">
              <a:latin typeface="LOREAL Essentielle" pitchFamily="2" charset="0"/>
              <a:cs typeface="Times New Roman" panose="02020603050405020304" pitchFamily="18" charset="0"/>
            </a:endParaRPr>
          </a:p>
          <a:p>
            <a:pPr marL="0" indent="0">
              <a:buNone/>
            </a:pPr>
            <a:endParaRPr lang="en-AU" sz="1800" kern="0" dirty="0">
              <a:effectLst/>
              <a:latin typeface="LOREAL Essentielle" pitchFamily="2" charset="0"/>
              <a:ea typeface="Century Gothic" panose="020B0502020202020204" pitchFamily="34" charset="0"/>
              <a:cs typeface="Times New Roman" panose="02020603050405020304" pitchFamily="18"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B3</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pic>
        <p:nvPicPr>
          <p:cNvPr id="2" name="Picture 1">
            <a:extLst>
              <a:ext uri="{FF2B5EF4-FFF2-40B4-BE49-F238E27FC236}">
                <a16:creationId xmlns:a16="http://schemas.microsoft.com/office/drawing/2014/main" id="{9B467389-1310-1889-C030-AED6E1AC714D}"/>
              </a:ext>
            </a:extLst>
          </p:cNvPr>
          <p:cNvPicPr>
            <a:picLocks noChangeAspect="1"/>
          </p:cNvPicPr>
          <p:nvPr/>
        </p:nvPicPr>
        <p:blipFill>
          <a:blip r:embed="rId4"/>
          <a:stretch>
            <a:fillRect/>
          </a:stretch>
        </p:blipFill>
        <p:spPr>
          <a:xfrm>
            <a:off x="1534415" y="834390"/>
            <a:ext cx="6265749" cy="5811838"/>
          </a:xfrm>
          <a:prstGeom prst="rect">
            <a:avLst/>
          </a:prstGeom>
        </p:spPr>
      </p:pic>
    </p:spTree>
    <p:extLst>
      <p:ext uri="{BB962C8B-B14F-4D97-AF65-F5344CB8AC3E}">
        <p14:creationId xmlns:p14="http://schemas.microsoft.com/office/powerpoint/2010/main" val="4116594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834390"/>
            <a:ext cx="11297478" cy="5097781"/>
          </a:xfrm>
        </p:spPr>
        <p:txBody>
          <a:bodyPr vert="horz" lIns="91440" tIns="45720" rIns="91440" bIns="45720" rtlCol="0" anchor="t">
            <a:normAutofit/>
          </a:bodyPr>
          <a:lstStyle/>
          <a:p>
            <a:pPr marL="457200" lvl="1" indent="0">
              <a:buNone/>
            </a:pPr>
            <a:endParaRPr lang="en-AU" dirty="0">
              <a:latin typeface="LOREAL Essentielle" pitchFamily="2" charset="0"/>
            </a:endParaRPr>
          </a:p>
          <a:p>
            <a:pPr lvl="1"/>
            <a:endParaRPr lang="en-US" dirty="0">
              <a:latin typeface="LOREAL Essentielle" pitchFamily="2" charset="0"/>
            </a:endParaRPr>
          </a:p>
          <a:p>
            <a:endParaRPr lang="en-US" sz="1800" kern="0" dirty="0">
              <a:latin typeface="LOREAL Essentielle" pitchFamily="2" charset="0"/>
              <a:cs typeface="Times New Roman" panose="02020603050405020304" pitchFamily="18" charset="0"/>
            </a:endParaRPr>
          </a:p>
          <a:p>
            <a:pPr marL="0" indent="0">
              <a:buNone/>
            </a:pPr>
            <a:endParaRPr lang="en-AU" sz="1800" kern="0" dirty="0">
              <a:effectLst/>
              <a:latin typeface="LOREAL Essentielle" pitchFamily="2" charset="0"/>
              <a:ea typeface="Century Gothic" panose="020B0502020202020204" pitchFamily="34" charset="0"/>
              <a:cs typeface="Times New Roman" panose="02020603050405020304" pitchFamily="18"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B3</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pic>
        <p:nvPicPr>
          <p:cNvPr id="4" name="Picture 3">
            <a:extLst>
              <a:ext uri="{FF2B5EF4-FFF2-40B4-BE49-F238E27FC236}">
                <a16:creationId xmlns:a16="http://schemas.microsoft.com/office/drawing/2014/main" id="{CE98043D-CCF3-A3D1-8A30-7ACB436D9A75}"/>
              </a:ext>
            </a:extLst>
          </p:cNvPr>
          <p:cNvPicPr>
            <a:picLocks noChangeAspect="1"/>
          </p:cNvPicPr>
          <p:nvPr/>
        </p:nvPicPr>
        <p:blipFill>
          <a:blip r:embed="rId4"/>
          <a:stretch>
            <a:fillRect/>
          </a:stretch>
        </p:blipFill>
        <p:spPr>
          <a:xfrm>
            <a:off x="2209800" y="2228002"/>
            <a:ext cx="7772400" cy="2401996"/>
          </a:xfrm>
          <a:prstGeom prst="rect">
            <a:avLst/>
          </a:prstGeom>
        </p:spPr>
      </p:pic>
    </p:spTree>
    <p:extLst>
      <p:ext uri="{BB962C8B-B14F-4D97-AF65-F5344CB8AC3E}">
        <p14:creationId xmlns:p14="http://schemas.microsoft.com/office/powerpoint/2010/main" val="14947573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894522" y="834390"/>
            <a:ext cx="11297478" cy="5097781"/>
          </a:xfrm>
        </p:spPr>
        <p:txBody>
          <a:bodyPr vert="horz" lIns="91440" tIns="45720" rIns="91440" bIns="45720" rtlCol="0" anchor="t">
            <a:normAutofit/>
          </a:bodyPr>
          <a:lstStyle/>
          <a:p>
            <a:pPr marL="457200" lvl="1" indent="0">
              <a:buNone/>
            </a:pPr>
            <a:endParaRPr lang="en-AU" dirty="0">
              <a:latin typeface="LOREAL Essentielle" pitchFamily="2" charset="0"/>
            </a:endParaRPr>
          </a:p>
          <a:p>
            <a:pPr lvl="1"/>
            <a:endParaRPr lang="en-US" dirty="0">
              <a:latin typeface="LOREAL Essentielle" pitchFamily="2" charset="0"/>
            </a:endParaRPr>
          </a:p>
          <a:p>
            <a:endParaRPr lang="en-US" sz="1800" kern="0" dirty="0">
              <a:latin typeface="LOREAL Essentielle" pitchFamily="2" charset="0"/>
              <a:cs typeface="Times New Roman" panose="02020603050405020304" pitchFamily="18" charset="0"/>
            </a:endParaRPr>
          </a:p>
          <a:p>
            <a:pPr marL="0" indent="0">
              <a:buNone/>
            </a:pPr>
            <a:endParaRPr lang="en-AU" sz="1800" kern="0" dirty="0">
              <a:effectLst/>
              <a:latin typeface="LOREAL Essentielle" pitchFamily="2" charset="0"/>
              <a:ea typeface="Century Gothic" panose="020B0502020202020204" pitchFamily="34" charset="0"/>
              <a:cs typeface="Times New Roman" panose="02020603050405020304" pitchFamily="18"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B3</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sp>
        <p:nvSpPr>
          <p:cNvPr id="9" name="TextBox 8">
            <a:extLst>
              <a:ext uri="{FF2B5EF4-FFF2-40B4-BE49-F238E27FC236}">
                <a16:creationId xmlns:a16="http://schemas.microsoft.com/office/drawing/2014/main" id="{1D12B4D5-9B3F-94F3-19A1-BC6F682A9DEE}"/>
              </a:ext>
            </a:extLst>
          </p:cNvPr>
          <p:cNvSpPr txBox="1"/>
          <p:nvPr/>
        </p:nvSpPr>
        <p:spPr>
          <a:xfrm>
            <a:off x="2251552" y="1670672"/>
            <a:ext cx="8282837" cy="3416320"/>
          </a:xfrm>
          <a:prstGeom prst="rect">
            <a:avLst/>
          </a:prstGeom>
          <a:noFill/>
        </p:spPr>
        <p:txBody>
          <a:bodyPr wrap="square">
            <a:spAutoFit/>
          </a:bodyPr>
          <a:lstStyle/>
          <a:p>
            <a:pPr marL="0" indent="0">
              <a:buNone/>
            </a:pPr>
            <a:r>
              <a:rPr lang="en-US" sz="2400" dirty="0"/>
              <a:t>Points of interest for me</a:t>
            </a:r>
          </a:p>
          <a:p>
            <a:pPr marL="0" indent="0">
              <a:buNone/>
            </a:pPr>
            <a:endParaRPr lang="en-US" sz="2400" dirty="0"/>
          </a:p>
          <a:p>
            <a:pPr marL="285750" indent="-285750">
              <a:buFont typeface="Arial" panose="020B0604020202020204" pitchFamily="34" charset="0"/>
              <a:buChar char="•"/>
            </a:pPr>
            <a:r>
              <a:rPr lang="en-US" sz="2400" dirty="0"/>
              <a:t>Getting an LED light for PDT </a:t>
            </a:r>
          </a:p>
          <a:p>
            <a:pPr marL="285750" indent="-285750">
              <a:buFont typeface="Arial" panose="020B0604020202020204" pitchFamily="34" charset="0"/>
              <a:buChar char="•"/>
            </a:pPr>
            <a:r>
              <a:rPr lang="en-US" sz="2400" dirty="0"/>
              <a:t>Laser treatments for AK</a:t>
            </a:r>
          </a:p>
          <a:p>
            <a:pPr marL="285750" indent="-285750">
              <a:buFont typeface="Arial" panose="020B0604020202020204" pitchFamily="34" charset="0"/>
              <a:buChar char="•"/>
            </a:pPr>
            <a:r>
              <a:rPr lang="en-US" sz="2400" dirty="0"/>
              <a:t>Combination therapies such as 1 week 5-FU prior to PDT</a:t>
            </a:r>
          </a:p>
          <a:p>
            <a:pPr marL="285750" indent="-285750">
              <a:buFont typeface="Arial" panose="020B0604020202020204" pitchFamily="34" charset="0"/>
              <a:buChar char="•"/>
            </a:pPr>
            <a:r>
              <a:rPr lang="en-US" sz="2400" dirty="0" err="1"/>
              <a:t>Familiarising</a:t>
            </a:r>
            <a:r>
              <a:rPr lang="en-US" sz="2400" dirty="0"/>
              <a:t> with </a:t>
            </a:r>
            <a:r>
              <a:rPr lang="en-US" sz="2400" dirty="0" err="1"/>
              <a:t>Onakta</a:t>
            </a:r>
            <a:r>
              <a:rPr lang="en-US" sz="2400" dirty="0"/>
              <a:t> and </a:t>
            </a:r>
            <a:r>
              <a:rPr lang="en-US" sz="2400" dirty="0" err="1"/>
              <a:t>Actikerall</a:t>
            </a:r>
            <a:endParaRPr lang="en-US" sz="2400" dirty="0"/>
          </a:p>
          <a:p>
            <a:pPr marL="285750" indent="-285750">
              <a:buFont typeface="Arial" panose="020B0604020202020204" pitchFamily="34" charset="0"/>
              <a:buChar char="•"/>
            </a:pPr>
            <a:r>
              <a:rPr lang="en-US" sz="2400" dirty="0"/>
              <a:t>More evidence for 5FU + calcipotriol and TGA approval</a:t>
            </a:r>
          </a:p>
          <a:p>
            <a:pPr marL="285750" indent="-285750">
              <a:buFont typeface="Arial" panose="020B0604020202020204" pitchFamily="34" charset="0"/>
              <a:buChar char="•"/>
            </a:pPr>
            <a:r>
              <a:rPr lang="en-US" sz="2400" dirty="0"/>
              <a:t>Larger trials on topical niacinamide with and without sunscreen for preventing AKs and cancers</a:t>
            </a:r>
          </a:p>
        </p:txBody>
      </p:sp>
    </p:spTree>
    <p:extLst>
      <p:ext uri="{BB962C8B-B14F-4D97-AF65-F5344CB8AC3E}">
        <p14:creationId xmlns:p14="http://schemas.microsoft.com/office/powerpoint/2010/main" val="7204993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EBE1E1-F7EE-847C-9A1F-43C25FDBA1F2}"/>
              </a:ext>
            </a:extLst>
          </p:cNvPr>
          <p:cNvPicPr>
            <a:picLocks noChangeAspect="1"/>
          </p:cNvPicPr>
          <p:nvPr/>
        </p:nvPicPr>
        <p:blipFill>
          <a:blip r:embed="rId3"/>
          <a:stretch>
            <a:fillRect/>
          </a:stretch>
        </p:blipFill>
        <p:spPr>
          <a:xfrm>
            <a:off x="695787" y="1050839"/>
            <a:ext cx="1889401" cy="4525168"/>
          </a:xfrm>
          <a:prstGeom prst="rect">
            <a:avLst/>
          </a:prstGeom>
        </p:spPr>
      </p:pic>
      <p:sp>
        <p:nvSpPr>
          <p:cNvPr id="39" name="Prostokąt 38">
            <a:extLst>
              <a:ext uri="{FF2B5EF4-FFF2-40B4-BE49-F238E27FC236}">
                <a16:creationId xmlns:a16="http://schemas.microsoft.com/office/drawing/2014/main" id="{702ADB50-2E5E-48F3-925C-2AA49BFFFBDA}"/>
              </a:ext>
            </a:extLst>
          </p:cNvPr>
          <p:cNvSpPr/>
          <p:nvPr/>
        </p:nvSpPr>
        <p:spPr>
          <a:xfrm>
            <a:off x="8512753" y="2786380"/>
            <a:ext cx="2650841" cy="2431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ocator Regular"/>
              <a:ea typeface="+mn-ea"/>
              <a:cs typeface="+mn-cs"/>
            </a:endParaRPr>
          </a:p>
        </p:txBody>
      </p:sp>
      <p:sp>
        <p:nvSpPr>
          <p:cNvPr id="6" name="Prostokąt 5">
            <a:extLst>
              <a:ext uri="{FF2B5EF4-FFF2-40B4-BE49-F238E27FC236}">
                <a16:creationId xmlns:a16="http://schemas.microsoft.com/office/drawing/2014/main" id="{0CFCDD9A-E734-4508-9413-95DCAC893D72}"/>
              </a:ext>
            </a:extLst>
          </p:cNvPr>
          <p:cNvSpPr/>
          <p:nvPr/>
        </p:nvSpPr>
        <p:spPr>
          <a:xfrm>
            <a:off x="2770088" y="2786380"/>
            <a:ext cx="2650841" cy="2431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ocator Regular"/>
              <a:ea typeface="+mn-ea"/>
              <a:cs typeface="+mn-cs"/>
            </a:endParaRPr>
          </a:p>
        </p:txBody>
      </p:sp>
      <p:sp>
        <p:nvSpPr>
          <p:cNvPr id="38" name="Prostokąt 37">
            <a:extLst>
              <a:ext uri="{FF2B5EF4-FFF2-40B4-BE49-F238E27FC236}">
                <a16:creationId xmlns:a16="http://schemas.microsoft.com/office/drawing/2014/main" id="{8957FCC9-EEFC-40FA-B397-A47A4EA2BDA6}"/>
              </a:ext>
            </a:extLst>
          </p:cNvPr>
          <p:cNvSpPr/>
          <p:nvPr/>
        </p:nvSpPr>
        <p:spPr>
          <a:xfrm>
            <a:off x="5629032" y="2786380"/>
            <a:ext cx="2650841" cy="2431418"/>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ocator Regular"/>
              <a:ea typeface="+mn-ea"/>
              <a:cs typeface="+mn-cs"/>
            </a:endParaRPr>
          </a:p>
        </p:txBody>
      </p:sp>
      <p:sp>
        <p:nvSpPr>
          <p:cNvPr id="30" name="pole tekstowe 29">
            <a:extLst>
              <a:ext uri="{FF2B5EF4-FFF2-40B4-BE49-F238E27FC236}">
                <a16:creationId xmlns:a16="http://schemas.microsoft.com/office/drawing/2014/main" id="{71C28A27-DE31-41AA-95B7-FE9E6CC439B8}"/>
              </a:ext>
            </a:extLst>
          </p:cNvPr>
          <p:cNvSpPr txBox="1"/>
          <p:nvPr/>
        </p:nvSpPr>
        <p:spPr>
          <a:xfrm>
            <a:off x="3054360" y="3119886"/>
            <a:ext cx="1997868" cy="609526"/>
          </a:xfrm>
          <a:prstGeom prst="rect">
            <a:avLst/>
          </a:prstGeom>
          <a:noFill/>
        </p:spPr>
        <p:txBody>
          <a:bodyPr wrap="square" rtlCol="0">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2100" b="1" i="0" u="none" strike="noStrike" kern="1200" cap="none" spc="0" normalizeH="0" baseline="0" noProof="0" dirty="0">
                <a:ln>
                  <a:noFill/>
                </a:ln>
                <a:effectLst/>
                <a:uLnTx/>
                <a:uFillTx/>
                <a:latin typeface="LOREAL Essentielle" pitchFamily="2" charset="0"/>
              </a:rPr>
              <a:t>VERY HIGH PROTECTION</a:t>
            </a:r>
            <a:endParaRPr kumimoji="0" lang="pl-PL" sz="2100" b="1" i="0" u="none" strike="noStrike" kern="1200" cap="none" spc="0" normalizeH="0" baseline="0" noProof="0" dirty="0">
              <a:ln>
                <a:noFill/>
              </a:ln>
              <a:effectLst/>
              <a:uLnTx/>
              <a:uFillTx/>
              <a:latin typeface="LOREAL Essentielle" pitchFamily="2" charset="0"/>
            </a:endParaRPr>
          </a:p>
        </p:txBody>
      </p:sp>
      <p:sp>
        <p:nvSpPr>
          <p:cNvPr id="31" name="Prostokąt 30">
            <a:extLst>
              <a:ext uri="{FF2B5EF4-FFF2-40B4-BE49-F238E27FC236}">
                <a16:creationId xmlns:a16="http://schemas.microsoft.com/office/drawing/2014/main" id="{9F654AC5-5D58-4269-B09C-AC38E4273F78}"/>
              </a:ext>
            </a:extLst>
          </p:cNvPr>
          <p:cNvSpPr/>
          <p:nvPr/>
        </p:nvSpPr>
        <p:spPr>
          <a:xfrm>
            <a:off x="5614406" y="3173694"/>
            <a:ext cx="334404" cy="456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Locator Regular"/>
                <a:ea typeface="+mn-ea"/>
                <a:cs typeface="+mn-cs"/>
              </a:rPr>
              <a:t>2</a:t>
            </a:r>
            <a:endParaRPr kumimoji="0" lang="pl-PL" sz="1800" b="0" i="0" u="none" strike="noStrike" kern="1200" cap="none" spc="0" normalizeH="0" baseline="0" noProof="0">
              <a:ln>
                <a:noFill/>
              </a:ln>
              <a:solidFill>
                <a:prstClr val="white"/>
              </a:solidFill>
              <a:effectLst/>
              <a:uLnTx/>
              <a:uFillTx/>
              <a:latin typeface="Locator Regular"/>
              <a:ea typeface="+mn-ea"/>
              <a:cs typeface="+mn-cs"/>
            </a:endParaRPr>
          </a:p>
        </p:txBody>
      </p:sp>
      <p:sp>
        <p:nvSpPr>
          <p:cNvPr id="35" name="pole tekstowe 34">
            <a:extLst>
              <a:ext uri="{FF2B5EF4-FFF2-40B4-BE49-F238E27FC236}">
                <a16:creationId xmlns:a16="http://schemas.microsoft.com/office/drawing/2014/main" id="{531A7072-3D43-4C89-81BC-E945852DD090}"/>
              </a:ext>
            </a:extLst>
          </p:cNvPr>
          <p:cNvSpPr txBox="1"/>
          <p:nvPr/>
        </p:nvSpPr>
        <p:spPr>
          <a:xfrm>
            <a:off x="3020374" y="3786241"/>
            <a:ext cx="2181194" cy="1631793"/>
          </a:xfrm>
          <a:prstGeom prst="rect">
            <a:avLst/>
          </a:prstGeom>
          <a:noFill/>
        </p:spPr>
        <p:txBody>
          <a:bodyPr wrap="square" rtlCol="0">
            <a:sp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LOREAL Essentielle" pitchFamily="2" charset="0"/>
              </a:rPr>
              <a:t>VERY </a:t>
            </a:r>
            <a:r>
              <a:rPr kumimoji="0" lang="pl-PL" sz="1400" b="1" i="0" u="none" strike="noStrike" kern="1200" cap="none" spc="0" normalizeH="0" baseline="0" noProof="0" dirty="0">
                <a:ln>
                  <a:noFill/>
                </a:ln>
                <a:solidFill>
                  <a:prstClr val="black"/>
                </a:solidFill>
                <a:effectLst/>
                <a:uLnTx/>
                <a:uFillTx/>
                <a:latin typeface="LOREAL Essentielle" pitchFamily="2" charset="0"/>
              </a:rPr>
              <a:t>HIGH UVA</a:t>
            </a:r>
            <a:r>
              <a:rPr kumimoji="0" lang="en-US" sz="1400" b="1" i="0" u="none" strike="noStrike" kern="1200" cap="none" spc="0" normalizeH="0" baseline="0" noProof="0" dirty="0">
                <a:ln>
                  <a:noFill/>
                </a:ln>
                <a:solidFill>
                  <a:prstClr val="black"/>
                </a:solidFill>
                <a:effectLst/>
                <a:uLnTx/>
                <a:uFillTx/>
                <a:latin typeface="LOREAL Essentielle" pitchFamily="2" charset="0"/>
              </a:rPr>
              <a:t>/UVB </a:t>
            </a:r>
            <a:r>
              <a:rPr kumimoji="0" lang="pl-PL" sz="1400" b="1" i="0" u="none" strike="noStrike" kern="1200" cap="none" spc="0" normalizeH="0" baseline="0" noProof="0" dirty="0">
                <a:ln>
                  <a:noFill/>
                </a:ln>
                <a:solidFill>
                  <a:prstClr val="black"/>
                </a:solidFill>
                <a:effectLst/>
                <a:uLnTx/>
                <a:uFillTx/>
                <a:latin typeface="LOREAL Essentielle" pitchFamily="2" charset="0"/>
              </a:rPr>
              <a:t>PROTECTION</a:t>
            </a:r>
            <a:endParaRPr kumimoji="0" lang="en-US" sz="1400" b="1" i="0" u="none" strike="noStrike" kern="1200" cap="none" spc="0" normalizeH="0" baseline="0" noProof="0" dirty="0">
              <a:ln>
                <a:noFill/>
              </a:ln>
              <a:solidFill>
                <a:prstClr val="black"/>
              </a:solidFill>
              <a:effectLst/>
              <a:uLnTx/>
              <a:uFillTx/>
              <a:latin typeface="LOREAL Essentielle" pitchFamily="2" charset="0"/>
            </a:endParaRP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pl-PL" sz="1400" b="1" i="0" u="none" strike="noStrike" kern="1200" cap="none" spc="0" normalizeH="0" baseline="0" noProof="0" dirty="0">
              <a:ln>
                <a:noFill/>
              </a:ln>
              <a:solidFill>
                <a:prstClr val="black"/>
              </a:solidFill>
              <a:effectLst/>
              <a:uLnTx/>
              <a:uFillTx/>
              <a:latin typeface="LOREAL Essentielle" pitchFamily="2" charset="0"/>
            </a:endParaRPr>
          </a:p>
          <a:p>
            <a:pPr defTabSz="457200">
              <a:lnSpc>
                <a:spcPts val="1200"/>
              </a:lnSpc>
            </a:pPr>
            <a:r>
              <a:rPr kumimoji="0" lang="fr-FR" sz="1400" b="0" i="0" u="none" strike="noStrike" kern="1200" cap="none" spc="0" normalizeH="0" baseline="0" noProof="0" dirty="0">
                <a:ln>
                  <a:noFill/>
                </a:ln>
                <a:solidFill>
                  <a:prstClr val="black"/>
                </a:solidFill>
                <a:effectLst/>
                <a:uLnTx/>
                <a:uFillTx/>
                <a:latin typeface="LOREAL Essentielle" pitchFamily="2" charset="0"/>
                <a:cs typeface="Calibri Light" panose="020F0302020204030204" pitchFamily="34" charset="0"/>
              </a:rPr>
              <a:t>CAN AID IN THE PREVENTION OF SOLAR </a:t>
            </a:r>
            <a:r>
              <a:rPr kumimoji="0" lang="fr-FR" sz="1400" b="0" i="0" u="none" strike="noStrike" kern="1200" cap="none" spc="0" normalizeH="0" baseline="0" noProof="0" dirty="0">
                <a:ln>
                  <a:noFill/>
                </a:ln>
                <a:effectLst/>
                <a:uLnTx/>
                <a:uFillTx/>
                <a:latin typeface="LOREAL Essentielle" pitchFamily="2" charset="0"/>
                <a:cs typeface="Calibri Light" panose="020F0302020204030204" pitchFamily="34" charset="0"/>
              </a:rPr>
              <a:t>KERATOSIS </a:t>
            </a:r>
            <a:r>
              <a:rPr lang="en-GB" sz="1400" b="0" dirty="0">
                <a:latin typeface="LOREAL Essentielle" pitchFamily="2" charset="0"/>
                <a:cs typeface="Locator Medium"/>
              </a:rPr>
              <a:t>AND</a:t>
            </a:r>
            <a:r>
              <a:rPr lang="en-GB" sz="1400" b="0" spc="-20" dirty="0">
                <a:latin typeface="LOREAL Essentielle" pitchFamily="2" charset="0"/>
                <a:cs typeface="Locator Medium"/>
              </a:rPr>
              <a:t> </a:t>
            </a:r>
            <a:r>
              <a:rPr lang="en-GB" sz="1400" b="0" spc="-10" dirty="0">
                <a:latin typeface="LOREAL Essentielle" pitchFamily="2" charset="0"/>
                <a:cs typeface="Locator Medium"/>
              </a:rPr>
              <a:t>MAY</a:t>
            </a:r>
            <a:r>
              <a:rPr lang="en-GB" sz="1400" b="0" spc="-5" dirty="0">
                <a:latin typeface="LOREAL Essentielle" pitchFamily="2" charset="0"/>
                <a:cs typeface="Locator Medium"/>
              </a:rPr>
              <a:t> </a:t>
            </a:r>
            <a:r>
              <a:rPr lang="en-GB" sz="1400" b="0" dirty="0">
                <a:latin typeface="LOREAL Essentielle" pitchFamily="2" charset="0"/>
                <a:cs typeface="Locator Medium"/>
              </a:rPr>
              <a:t>REDUCE</a:t>
            </a:r>
            <a:r>
              <a:rPr lang="en-GB" sz="1400" b="0" spc="-10" dirty="0">
                <a:latin typeface="LOREAL Essentielle" pitchFamily="2" charset="0"/>
                <a:cs typeface="Locator Medium"/>
              </a:rPr>
              <a:t> </a:t>
            </a:r>
            <a:r>
              <a:rPr lang="en-GB" sz="1400" b="0" dirty="0">
                <a:latin typeface="LOREAL Essentielle" pitchFamily="2" charset="0"/>
                <a:cs typeface="Locator Medium"/>
              </a:rPr>
              <a:t>THE</a:t>
            </a:r>
            <a:r>
              <a:rPr lang="en-GB" sz="1400" b="0" spc="-5" dirty="0">
                <a:latin typeface="LOREAL Essentielle" pitchFamily="2" charset="0"/>
                <a:cs typeface="Locator Medium"/>
              </a:rPr>
              <a:t> </a:t>
            </a:r>
            <a:r>
              <a:rPr lang="en-GB" sz="1400" b="0" dirty="0">
                <a:latin typeface="LOREAL Essentielle" pitchFamily="2" charset="0"/>
                <a:cs typeface="Locator Medium"/>
              </a:rPr>
              <a:t>RISK</a:t>
            </a:r>
            <a:r>
              <a:rPr lang="en-GB" sz="1400" b="0" spc="-5" dirty="0">
                <a:latin typeface="LOREAL Essentielle" pitchFamily="2" charset="0"/>
                <a:cs typeface="Locator Medium"/>
              </a:rPr>
              <a:t> </a:t>
            </a:r>
            <a:r>
              <a:rPr lang="en-GB" sz="1400" b="0" dirty="0">
                <a:latin typeface="LOREAL Essentielle" pitchFamily="2" charset="0"/>
                <a:cs typeface="Locator Medium"/>
              </a:rPr>
              <a:t>OF</a:t>
            </a:r>
            <a:r>
              <a:rPr lang="en-GB" sz="1400" b="0" spc="-10" dirty="0">
                <a:latin typeface="LOREAL Essentielle" pitchFamily="2" charset="0"/>
                <a:cs typeface="Locator Medium"/>
              </a:rPr>
              <a:t> </a:t>
            </a:r>
            <a:r>
              <a:rPr lang="en-GB" sz="1400" b="0" dirty="0">
                <a:latin typeface="LOREAL Essentielle" pitchFamily="2" charset="0"/>
                <a:cs typeface="Locator Medium"/>
              </a:rPr>
              <a:t>SOME</a:t>
            </a:r>
            <a:r>
              <a:rPr lang="en-GB" sz="1400" b="0" spc="-5" dirty="0">
                <a:latin typeface="LOREAL Essentielle" pitchFamily="2" charset="0"/>
                <a:cs typeface="Locator Medium"/>
              </a:rPr>
              <a:t> </a:t>
            </a:r>
            <a:r>
              <a:rPr lang="en-GB" sz="1400" b="0" dirty="0">
                <a:latin typeface="LOREAL Essentielle" pitchFamily="2" charset="0"/>
                <a:cs typeface="Locator Medium"/>
              </a:rPr>
              <a:t>SKIN</a:t>
            </a:r>
            <a:r>
              <a:rPr lang="en-GB" sz="1400" b="0" spc="-5" dirty="0">
                <a:latin typeface="LOREAL Essentielle" pitchFamily="2" charset="0"/>
                <a:cs typeface="Locator Medium"/>
              </a:rPr>
              <a:t> </a:t>
            </a:r>
            <a:r>
              <a:rPr lang="en-GB" sz="1400" b="0" spc="-10" dirty="0">
                <a:latin typeface="LOREAL Essentielle" pitchFamily="2" charset="0"/>
                <a:cs typeface="Locator Medium"/>
              </a:rPr>
              <a:t>CANCERS</a:t>
            </a:r>
            <a:endParaRPr kumimoji="0" lang="fr-FR" sz="1400" b="0" i="0" u="none" strike="noStrike" kern="1200" cap="none" spc="0" normalizeH="0" baseline="0" noProof="0" dirty="0">
              <a:ln>
                <a:noFill/>
              </a:ln>
              <a:effectLst/>
              <a:uLnTx/>
              <a:uFillTx/>
              <a:latin typeface="LOREAL Essentielle" pitchFamily="2" charset="0"/>
              <a:cs typeface="Calibri Light" panose="020F0302020204030204" pitchFamily="34" charset="0"/>
            </a:endParaRP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pl-PL" sz="1200" b="1" i="0" u="none" strike="noStrike" kern="1200" cap="none" spc="0" normalizeH="0" baseline="0" noProof="0" dirty="0">
              <a:ln>
                <a:noFill/>
              </a:ln>
              <a:solidFill>
                <a:prstClr val="black"/>
              </a:solidFill>
              <a:effectLst/>
              <a:uLnTx/>
              <a:uFillTx/>
              <a:latin typeface="Locator Bold"/>
              <a:ea typeface="+mn-ea"/>
              <a:cs typeface="+mn-cs"/>
            </a:endParaRPr>
          </a:p>
        </p:txBody>
      </p:sp>
      <p:sp>
        <p:nvSpPr>
          <p:cNvPr id="36" name="pole tekstowe 35">
            <a:extLst>
              <a:ext uri="{FF2B5EF4-FFF2-40B4-BE49-F238E27FC236}">
                <a16:creationId xmlns:a16="http://schemas.microsoft.com/office/drawing/2014/main" id="{A57636D0-533C-4BF7-BE7E-8979177906FC}"/>
              </a:ext>
            </a:extLst>
          </p:cNvPr>
          <p:cNvSpPr txBox="1"/>
          <p:nvPr/>
        </p:nvSpPr>
        <p:spPr>
          <a:xfrm>
            <a:off x="5906300" y="4050648"/>
            <a:ext cx="2340442" cy="887935"/>
          </a:xfrm>
          <a:prstGeom prst="rect">
            <a:avLst/>
          </a:prstGeom>
          <a:noFill/>
        </p:spPr>
        <p:txBody>
          <a:bodyPr wrap="square" lIns="91440" tIns="45720" rIns="91440" bIns="45720" rtlCol="0" anchor="t">
            <a:spAutoFit/>
          </a:bodyPr>
          <a:lstStyle/>
          <a:p>
            <a:pPr>
              <a:lnSpc>
                <a:spcPts val="1700"/>
              </a:lnSpc>
              <a:spcBef>
                <a:spcPct val="0"/>
              </a:spcBef>
              <a:defRPr/>
            </a:pPr>
            <a:r>
              <a:rPr kumimoji="0" lang="fr-FR" sz="1400" b="0" i="0" u="none" strike="noStrike" kern="1200" cap="none" spc="0" normalizeH="0" baseline="0" noProof="0" dirty="0">
                <a:ln>
                  <a:noFill/>
                </a:ln>
                <a:solidFill>
                  <a:prstClr val="black"/>
                </a:solidFill>
                <a:effectLst/>
                <a:uLnTx/>
                <a:uFillTx/>
                <a:latin typeface="LOREAL Essentielle" pitchFamily="2" charset="0"/>
                <a:ea typeface="+mj-ea"/>
                <a:cs typeface="Calibri Light"/>
              </a:rPr>
              <a:t>AIDS IN SUPPORTING &amp; REPAIRING</a:t>
            </a:r>
            <a:r>
              <a:rPr lang="fr-FR" sz="1400" dirty="0">
                <a:solidFill>
                  <a:prstClr val="black"/>
                </a:solidFill>
                <a:latin typeface="LOREAL Essentielle" pitchFamily="2" charset="0"/>
                <a:ea typeface="+mj-ea"/>
                <a:cs typeface="Calibri Light"/>
              </a:rPr>
              <a:t> </a:t>
            </a:r>
            <a:r>
              <a:rPr kumimoji="0" lang="fr-FR" sz="1400" b="0" i="0" u="none" strike="noStrike" kern="1200" cap="none" spc="0" normalizeH="0" baseline="0" noProof="0" dirty="0">
                <a:ln>
                  <a:noFill/>
                </a:ln>
                <a:solidFill>
                  <a:prstClr val="black"/>
                </a:solidFill>
                <a:effectLst/>
                <a:uLnTx/>
                <a:uFillTx/>
                <a:latin typeface="LOREAL Essentielle" pitchFamily="2" charset="0"/>
                <a:ea typeface="+mj-ea"/>
                <a:cs typeface="Calibri Light"/>
              </a:rPr>
              <a:t>THE SKIN MOISTURE BARRIER</a:t>
            </a:r>
          </a:p>
          <a:p>
            <a:pPr marL="0" marR="0" lvl="0" indent="0" algn="l" defTabSz="457200" rtl="0" eaLnBrk="1" fontAlgn="auto" latinLnBrk="0" hangingPunct="1">
              <a:lnSpc>
                <a:spcPts val="11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Locator Regular"/>
              <a:ea typeface="+mn-ea"/>
              <a:cs typeface="+mn-cs"/>
            </a:endParaRPr>
          </a:p>
        </p:txBody>
      </p:sp>
      <p:sp>
        <p:nvSpPr>
          <p:cNvPr id="26" name="Prostokąt 25">
            <a:extLst>
              <a:ext uri="{FF2B5EF4-FFF2-40B4-BE49-F238E27FC236}">
                <a16:creationId xmlns:a16="http://schemas.microsoft.com/office/drawing/2014/main" id="{47134DA4-9188-4DA5-B991-9370189613BE}"/>
              </a:ext>
            </a:extLst>
          </p:cNvPr>
          <p:cNvSpPr/>
          <p:nvPr/>
        </p:nvSpPr>
        <p:spPr>
          <a:xfrm>
            <a:off x="2771286" y="3173694"/>
            <a:ext cx="334404" cy="456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Locator Regular"/>
                <a:ea typeface="+mn-ea"/>
                <a:cs typeface="+mn-cs"/>
              </a:rPr>
              <a:t>1</a:t>
            </a:r>
            <a:endParaRPr kumimoji="0" lang="pl-PL" sz="1800" b="0" i="0" u="none" strike="noStrike" kern="1200" cap="none" spc="0" normalizeH="0" baseline="0" noProof="0">
              <a:ln>
                <a:noFill/>
              </a:ln>
              <a:solidFill>
                <a:prstClr val="white"/>
              </a:solidFill>
              <a:effectLst/>
              <a:uLnTx/>
              <a:uFillTx/>
              <a:latin typeface="Locator Regular"/>
              <a:ea typeface="+mn-ea"/>
              <a:cs typeface="+mn-cs"/>
            </a:endParaRPr>
          </a:p>
        </p:txBody>
      </p:sp>
      <p:sp>
        <p:nvSpPr>
          <p:cNvPr id="28" name="pole tekstowe 27">
            <a:extLst>
              <a:ext uri="{FF2B5EF4-FFF2-40B4-BE49-F238E27FC236}">
                <a16:creationId xmlns:a16="http://schemas.microsoft.com/office/drawing/2014/main" id="{2ED55252-F199-4BD0-AB83-E8FE1B2B6C87}"/>
              </a:ext>
            </a:extLst>
          </p:cNvPr>
          <p:cNvSpPr txBox="1"/>
          <p:nvPr/>
        </p:nvSpPr>
        <p:spPr>
          <a:xfrm>
            <a:off x="5966596" y="2880420"/>
            <a:ext cx="2446949" cy="866006"/>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endParaRPr lang="en-US" sz="2100" b="1" i="0" u="none" strike="noStrike" kern="1200" cap="none" spc="0" normalizeH="0" baseline="0" noProof="0" dirty="0">
              <a:ln>
                <a:noFill/>
              </a:ln>
              <a:effectLst/>
              <a:uLnTx/>
              <a:uFillTx/>
              <a:latin typeface="LOREAL Essentielle" pitchFamily="2" charset="0"/>
            </a:endParaRPr>
          </a:p>
          <a:p>
            <a:pPr marL="0" marR="0" lvl="0" indent="0" algn="l" defTabSz="457200" rtl="0" eaLnBrk="1" fontAlgn="auto" latinLnBrk="0" hangingPunct="1">
              <a:lnSpc>
                <a:spcPts val="2000"/>
              </a:lnSpc>
              <a:spcBef>
                <a:spcPts val="0"/>
              </a:spcBef>
              <a:spcAft>
                <a:spcPts val="0"/>
              </a:spcAft>
              <a:buClrTx/>
              <a:buSzTx/>
              <a:buFontTx/>
              <a:buNone/>
              <a:tabLst/>
              <a:defRPr/>
            </a:pPr>
            <a:r>
              <a:rPr lang="en-US" sz="2100" b="1" dirty="0">
                <a:latin typeface="LOREAL Essentielle" pitchFamily="2" charset="0"/>
              </a:rPr>
              <a:t>COMFORTS</a:t>
            </a:r>
          </a:p>
          <a:p>
            <a:pPr marL="0" marR="0" lvl="0" indent="0" algn="l" defTabSz="457200" rtl="0" eaLnBrk="1" fontAlgn="auto" latinLnBrk="0" hangingPunct="1">
              <a:lnSpc>
                <a:spcPts val="2000"/>
              </a:lnSpc>
              <a:spcBef>
                <a:spcPts val="0"/>
              </a:spcBef>
              <a:spcAft>
                <a:spcPts val="0"/>
              </a:spcAft>
              <a:buClrTx/>
              <a:buSzTx/>
              <a:buFontTx/>
              <a:buNone/>
              <a:tabLst/>
              <a:defRPr/>
            </a:pPr>
            <a:r>
              <a:rPr lang="en-US" sz="2100" dirty="0">
                <a:solidFill>
                  <a:schemeClr val="bg1"/>
                </a:solidFill>
                <a:latin typeface="LOREAL Essentielle" pitchFamily="2" charset="0"/>
              </a:rPr>
              <a:t>&amp; SUPPORTS</a:t>
            </a:r>
            <a:endParaRPr kumimoji="0" lang="pl-PL" sz="2100" b="0" i="0" u="none" strike="noStrike" kern="1200" cap="none" spc="0" normalizeH="0" baseline="0" noProof="0" dirty="0">
              <a:ln>
                <a:noFill/>
              </a:ln>
              <a:solidFill>
                <a:schemeClr val="bg1"/>
              </a:solidFill>
              <a:effectLst/>
              <a:uLnTx/>
              <a:uFillTx/>
              <a:latin typeface="LOREAL Essentielle" pitchFamily="2" charset="0"/>
            </a:endParaRPr>
          </a:p>
        </p:txBody>
      </p:sp>
      <p:sp>
        <p:nvSpPr>
          <p:cNvPr id="40" name="Prostokąt 39">
            <a:extLst>
              <a:ext uri="{FF2B5EF4-FFF2-40B4-BE49-F238E27FC236}">
                <a16:creationId xmlns:a16="http://schemas.microsoft.com/office/drawing/2014/main" id="{3BBC5851-85F1-4A49-A4A1-4054AB1F9775}"/>
              </a:ext>
            </a:extLst>
          </p:cNvPr>
          <p:cNvSpPr/>
          <p:nvPr/>
        </p:nvSpPr>
        <p:spPr>
          <a:xfrm>
            <a:off x="8512750" y="3173694"/>
            <a:ext cx="334404" cy="456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Locator Regular"/>
                <a:ea typeface="+mn-ea"/>
                <a:cs typeface="+mn-cs"/>
              </a:rPr>
              <a:t>3</a:t>
            </a:r>
            <a:endParaRPr kumimoji="0" lang="pl-PL" sz="1800" b="0" i="0" u="none" strike="noStrike" kern="1200" cap="none" spc="0" normalizeH="0" baseline="0" noProof="0">
              <a:ln>
                <a:noFill/>
              </a:ln>
              <a:solidFill>
                <a:prstClr val="white"/>
              </a:solidFill>
              <a:effectLst/>
              <a:uLnTx/>
              <a:uFillTx/>
              <a:latin typeface="Locator Regular"/>
              <a:ea typeface="+mn-ea"/>
              <a:cs typeface="+mn-cs"/>
            </a:endParaRPr>
          </a:p>
        </p:txBody>
      </p:sp>
      <p:sp>
        <p:nvSpPr>
          <p:cNvPr id="41" name="pole tekstowe 40">
            <a:extLst>
              <a:ext uri="{FF2B5EF4-FFF2-40B4-BE49-F238E27FC236}">
                <a16:creationId xmlns:a16="http://schemas.microsoft.com/office/drawing/2014/main" id="{A0E06261-B6A4-4D4D-9157-33329462AED6}"/>
              </a:ext>
            </a:extLst>
          </p:cNvPr>
          <p:cNvSpPr txBox="1"/>
          <p:nvPr/>
        </p:nvSpPr>
        <p:spPr>
          <a:xfrm>
            <a:off x="8821545" y="3119886"/>
            <a:ext cx="2292353" cy="609526"/>
          </a:xfrm>
          <a:prstGeom prst="rect">
            <a:avLst/>
          </a:prstGeom>
          <a:noFill/>
        </p:spPr>
        <p:txBody>
          <a:bodyPr wrap="square" rtlCol="0">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US" sz="2100" b="1" i="0" u="none" strike="noStrike" kern="1200" cap="none" spc="0" normalizeH="0" baseline="0" noProof="0" dirty="0">
                <a:ln>
                  <a:noFill/>
                </a:ln>
                <a:effectLst/>
                <a:uLnTx/>
                <a:uFillTx/>
                <a:latin typeface="LOREAL Essentielle" pitchFamily="2" charset="0"/>
              </a:rPr>
              <a:t>INVISIBLE FINISH</a:t>
            </a:r>
            <a:endParaRPr kumimoji="0" lang="pl-PL" sz="2100" b="1" i="0" u="none" strike="noStrike" kern="1200" cap="none" spc="0" normalizeH="0" baseline="0" noProof="0" dirty="0">
              <a:ln>
                <a:noFill/>
              </a:ln>
              <a:effectLst/>
              <a:uLnTx/>
              <a:uFillTx/>
              <a:latin typeface="LOREAL Essentielle" pitchFamily="2" charset="0"/>
            </a:endParaRPr>
          </a:p>
        </p:txBody>
      </p:sp>
      <p:pic>
        <p:nvPicPr>
          <p:cNvPr id="10" name="Picture 9">
            <a:extLst>
              <a:ext uri="{FF2B5EF4-FFF2-40B4-BE49-F238E27FC236}">
                <a16:creationId xmlns:a16="http://schemas.microsoft.com/office/drawing/2014/main" id="{5BD15763-E239-E243-DCE1-49E7165D3F75}"/>
              </a:ext>
            </a:extLst>
          </p:cNvPr>
          <p:cNvPicPr>
            <a:picLocks noChangeAspect="1"/>
          </p:cNvPicPr>
          <p:nvPr/>
        </p:nvPicPr>
        <p:blipFill>
          <a:blip r:embed="rId4"/>
          <a:stretch>
            <a:fillRect/>
          </a:stretch>
        </p:blipFill>
        <p:spPr>
          <a:xfrm>
            <a:off x="8821544" y="4941133"/>
            <a:ext cx="2015520" cy="99265"/>
          </a:xfrm>
          <a:prstGeom prst="rect">
            <a:avLst/>
          </a:prstGeom>
        </p:spPr>
      </p:pic>
      <p:sp>
        <p:nvSpPr>
          <p:cNvPr id="12" name="TextBox 11">
            <a:extLst>
              <a:ext uri="{FF2B5EF4-FFF2-40B4-BE49-F238E27FC236}">
                <a16:creationId xmlns:a16="http://schemas.microsoft.com/office/drawing/2014/main" id="{78540CF8-ACE4-5F36-A6BD-4A30B1634058}"/>
              </a:ext>
            </a:extLst>
          </p:cNvPr>
          <p:cNvSpPr txBox="1"/>
          <p:nvPr/>
        </p:nvSpPr>
        <p:spPr>
          <a:xfrm>
            <a:off x="8821544" y="3778912"/>
            <a:ext cx="2292354" cy="955454"/>
          </a:xfrm>
          <a:prstGeom prst="rect">
            <a:avLst/>
          </a:prstGeom>
          <a:noFill/>
        </p:spPr>
        <p:txBody>
          <a:bodyPr wrap="square">
            <a:spAutoFit/>
          </a:bodyPr>
          <a:lstStyle/>
          <a:p>
            <a:pPr marL="0" marR="0" lvl="0" indent="0" algn="l" defTabSz="914400" rtl="0" eaLnBrk="1" fontAlgn="auto" latinLnBrk="0" hangingPunct="1">
              <a:lnSpc>
                <a:spcPts val="1700"/>
              </a:lnSpc>
              <a:spcBef>
                <a:spcPct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LOREAL Essentielle" pitchFamily="2" charset="0"/>
                <a:cs typeface="Calibri Light" panose="020F0302020204030204" pitchFamily="34" charset="0"/>
              </a:rPr>
              <a:t>WITHOUT LEAVING WHITE MARKS. SUITABLE FOR ALL PHOTOTYPES</a:t>
            </a:r>
          </a:p>
        </p:txBody>
      </p:sp>
      <p:sp>
        <p:nvSpPr>
          <p:cNvPr id="19" name="TextBox 18">
            <a:extLst>
              <a:ext uri="{FF2B5EF4-FFF2-40B4-BE49-F238E27FC236}">
                <a16:creationId xmlns:a16="http://schemas.microsoft.com/office/drawing/2014/main" id="{4CBEEA89-D5B5-7DBF-506C-A5CC904E7655}"/>
              </a:ext>
            </a:extLst>
          </p:cNvPr>
          <p:cNvSpPr txBox="1"/>
          <p:nvPr/>
        </p:nvSpPr>
        <p:spPr>
          <a:xfrm>
            <a:off x="2075502" y="924851"/>
            <a:ext cx="10790860" cy="1790234"/>
          </a:xfrm>
          <a:prstGeom prst="rect">
            <a:avLst/>
          </a:prstGeom>
          <a:noFill/>
        </p:spPr>
        <p:txBody>
          <a:bodyPr wrap="square">
            <a:spAutoFit/>
          </a:bodyPr>
          <a:lstStyle/>
          <a:p>
            <a:pPr marL="8063" marR="8063" indent="608759">
              <a:spcBef>
                <a:spcPts val="1140"/>
              </a:spcBef>
            </a:pPr>
            <a:r>
              <a:rPr lang="en-AU" sz="3600" b="1" spc="-127" dirty="0">
                <a:solidFill>
                  <a:schemeClr val="accent1"/>
                </a:solidFill>
                <a:latin typeface="LOREAL Essentielle" pitchFamily="2" charset="0"/>
                <a:cs typeface="Locator-Black"/>
              </a:rPr>
              <a:t>ANTHELIOS </a:t>
            </a:r>
            <a:r>
              <a:rPr lang="en-AU" sz="3600" b="1" spc="-124" dirty="0">
                <a:solidFill>
                  <a:schemeClr val="accent1"/>
                </a:solidFill>
                <a:latin typeface="LOREAL Essentielle" pitchFamily="2" charset="0"/>
                <a:cs typeface="Locator-Black"/>
              </a:rPr>
              <a:t> </a:t>
            </a:r>
            <a:r>
              <a:rPr lang="en-AU" sz="3600" b="1" spc="-127" dirty="0">
                <a:solidFill>
                  <a:schemeClr val="accent1"/>
                </a:solidFill>
                <a:latin typeface="LOREAL Essentielle" pitchFamily="2" charset="0"/>
                <a:cs typeface="Locator-Black"/>
              </a:rPr>
              <a:t>KA+ </a:t>
            </a:r>
          </a:p>
          <a:p>
            <a:pPr marL="8063" marR="8063" indent="608759">
              <a:spcBef>
                <a:spcPts val="1140"/>
              </a:spcBef>
            </a:pPr>
            <a:r>
              <a:rPr lang="en-AU" sz="2800" b="1" spc="-127" dirty="0">
                <a:latin typeface="LOREAL Essentielle" pitchFamily="2" charset="0"/>
                <a:cs typeface="Locator-Light"/>
              </a:rPr>
              <a:t>BROAD SPECTRUM SPF 50+ SUNSCREEN </a:t>
            </a:r>
          </a:p>
          <a:p>
            <a:pPr marL="8063" marR="8063" indent="608759">
              <a:spcBef>
                <a:spcPts val="1140"/>
              </a:spcBef>
            </a:pPr>
            <a:r>
              <a:rPr lang="en-AU" sz="2800" b="1" spc="-127" dirty="0">
                <a:latin typeface="LOREAL Essentielle" pitchFamily="2" charset="0"/>
              </a:rPr>
              <a:t>DERMATOLOGICALLY TESTED FOR SENSITIVE SKIN</a:t>
            </a:r>
          </a:p>
        </p:txBody>
      </p:sp>
      <p:sp>
        <p:nvSpPr>
          <p:cNvPr id="2" name="TextBox 1">
            <a:extLst>
              <a:ext uri="{FF2B5EF4-FFF2-40B4-BE49-F238E27FC236}">
                <a16:creationId xmlns:a16="http://schemas.microsoft.com/office/drawing/2014/main" id="{3B9B7EDC-8A37-E0AE-65CC-6E161910DF17}"/>
              </a:ext>
            </a:extLst>
          </p:cNvPr>
          <p:cNvSpPr txBox="1"/>
          <p:nvPr/>
        </p:nvSpPr>
        <p:spPr>
          <a:xfrm>
            <a:off x="225329" y="5709458"/>
            <a:ext cx="6511793" cy="276999"/>
          </a:xfrm>
          <a:prstGeom prst="rect">
            <a:avLst/>
          </a:prstGeom>
          <a:noFill/>
        </p:spPr>
        <p:txBody>
          <a:bodyPr wrap="square">
            <a:spAutoFit/>
          </a:bodyPr>
          <a:lstStyle/>
          <a:p>
            <a:pPr algn="l" rtl="0" fontAlgn="base"/>
            <a:r>
              <a:rPr lang="en-AU" sz="600" b="1" i="1" u="none" strike="noStrike" dirty="0">
                <a:effectLst/>
                <a:latin typeface="LOREAL Essentielle" pitchFamily="2" charset="0"/>
              </a:rPr>
              <a:t>ALWAYS READ THE LABEL AND FOLLOW THE DIRECTIONS FOR USE. Apply 20 minutes before sun</a:t>
            </a:r>
            <a:r>
              <a:rPr lang="en-AU" sz="600" b="1" i="0" u="none" strike="noStrike" dirty="0">
                <a:effectLst/>
                <a:latin typeface="LOREAL Essentielle" pitchFamily="2" charset="0"/>
              </a:rPr>
              <a:t> </a:t>
            </a:r>
            <a:r>
              <a:rPr lang="en-AU" sz="600" b="1" i="1" u="none" strike="noStrike" dirty="0">
                <a:effectLst/>
                <a:latin typeface="LOREAL Essentielle" pitchFamily="2" charset="0"/>
              </a:rPr>
              <a:t>exposure. Sunscreen is only one part of sun protection so wear protective clothing and seek shade.</a:t>
            </a:r>
            <a:r>
              <a:rPr lang="en-AU" sz="600" b="1" i="0" u="none" strike="noStrike" dirty="0">
                <a:effectLst/>
                <a:latin typeface="LOREAL Essentielle" pitchFamily="2" charset="0"/>
              </a:rPr>
              <a:t> </a:t>
            </a:r>
            <a:r>
              <a:rPr lang="en-AU" sz="600" b="1" i="1" u="none" strike="noStrike" dirty="0">
                <a:effectLst/>
                <a:latin typeface="LOREAL Essentielle" pitchFamily="2" charset="0"/>
              </a:rPr>
              <a:t>Avoid prolonged sun exposure. Reapply every 2 hours and after swimming, towelling and perspiring in</a:t>
            </a:r>
            <a:r>
              <a:rPr lang="en-AU" sz="600" b="1" i="0" u="none" strike="noStrike" dirty="0">
                <a:effectLst/>
                <a:latin typeface="LOREAL Essentielle" pitchFamily="2" charset="0"/>
              </a:rPr>
              <a:t> </a:t>
            </a:r>
            <a:r>
              <a:rPr lang="en-AU" sz="600" b="1" i="1" u="none" strike="noStrike" dirty="0">
                <a:effectLst/>
                <a:latin typeface="LOREAL Essentielle" pitchFamily="2" charset="0"/>
              </a:rPr>
              <a:t>accordance with directions.</a:t>
            </a:r>
            <a:endParaRPr lang="en-US" sz="600" b="0" i="0" dirty="0">
              <a:effectLst/>
              <a:latin typeface="LOREAL Essentielle" pitchFamily="2" charset="0"/>
            </a:endParaRPr>
          </a:p>
        </p:txBody>
      </p:sp>
      <p:sp>
        <p:nvSpPr>
          <p:cNvPr id="4" name="TextBox 3">
            <a:extLst>
              <a:ext uri="{FF2B5EF4-FFF2-40B4-BE49-F238E27FC236}">
                <a16:creationId xmlns:a16="http://schemas.microsoft.com/office/drawing/2014/main" id="{8B62CCEA-C6C3-9687-E225-250039A50705}"/>
              </a:ext>
            </a:extLst>
          </p:cNvPr>
          <p:cNvSpPr txBox="1"/>
          <p:nvPr/>
        </p:nvSpPr>
        <p:spPr>
          <a:xfrm>
            <a:off x="225329" y="5970663"/>
            <a:ext cx="11966671" cy="1123384"/>
          </a:xfrm>
          <a:prstGeom prst="rect">
            <a:avLst/>
          </a:prstGeom>
          <a:noFill/>
        </p:spPr>
        <p:txBody>
          <a:bodyPr wrap="square" rtlCol="0">
            <a:spAutoFit/>
          </a:bodyPr>
          <a:lstStyle/>
          <a:p>
            <a:r>
              <a:rPr lang="en-AU" sz="700" b="1" dirty="0">
                <a:solidFill>
                  <a:srgbClr val="000000"/>
                </a:solidFill>
                <a:effectLst/>
                <a:latin typeface="LOREAL Essentielle" pitchFamily="2" charset="0"/>
                <a:ea typeface="Calibri" panose="020F0502020204030204" pitchFamily="34" charset="0"/>
              </a:rPr>
              <a:t>References </a:t>
            </a:r>
            <a:endParaRPr lang="en-AU" sz="700" dirty="0">
              <a:effectLst/>
              <a:latin typeface="LOREAL Essentielle" pitchFamily="2" charset="0"/>
              <a:ea typeface="Calibri" panose="020F0502020204030204" pitchFamily="34" charset="0"/>
            </a:endParaRPr>
          </a:p>
          <a:p>
            <a:r>
              <a:rPr lang="en-AU" sz="700" dirty="0">
                <a:solidFill>
                  <a:srgbClr val="000000"/>
                </a:solidFill>
                <a:effectLst/>
                <a:latin typeface="LOREAL Essentielle" pitchFamily="2" charset="0"/>
                <a:ea typeface="Calibri" panose="020F0502020204030204" pitchFamily="34" charset="0"/>
              </a:rPr>
              <a:t>In-vitro study, histological observation on artificial skin</a:t>
            </a:r>
            <a:endParaRPr lang="en-AU" sz="700" dirty="0">
              <a:effectLst/>
              <a:latin typeface="LOREAL Essentielle" pitchFamily="2" charset="0"/>
              <a:ea typeface="Calibri" panose="020F0502020204030204" pitchFamily="34" charset="0"/>
            </a:endParaRPr>
          </a:p>
          <a:p>
            <a:r>
              <a:rPr lang="en-AU" sz="700" dirty="0">
                <a:solidFill>
                  <a:srgbClr val="000000"/>
                </a:solidFill>
                <a:effectLst/>
                <a:latin typeface="LOREAL Essentielle" pitchFamily="2" charset="0"/>
                <a:ea typeface="Calibri" panose="020F0502020204030204" pitchFamily="34" charset="0"/>
              </a:rPr>
              <a:t>In-vitro study, measurement of P53 protein level in artificial skin</a:t>
            </a:r>
            <a:endParaRPr lang="en-AU" sz="700" dirty="0">
              <a:effectLst/>
              <a:latin typeface="LOREAL Essentielle" pitchFamily="2" charset="0"/>
              <a:ea typeface="Calibri" panose="020F0502020204030204" pitchFamily="34" charset="0"/>
            </a:endParaRPr>
          </a:p>
          <a:p>
            <a:r>
              <a:rPr lang="en-AU" sz="700" dirty="0">
                <a:solidFill>
                  <a:srgbClr val="000000"/>
                </a:solidFill>
                <a:effectLst/>
                <a:latin typeface="LOREAL Essentielle" pitchFamily="2" charset="0"/>
                <a:ea typeface="Calibri" panose="020F0502020204030204" pitchFamily="34" charset="0"/>
              </a:rPr>
              <a:t>In vitro-study, measurement of telomere length and % of short telomers on artificial skin by Q-FISH</a:t>
            </a:r>
            <a:endParaRPr lang="en-AU" sz="700" dirty="0">
              <a:effectLst/>
              <a:latin typeface="LOREAL Essentielle" pitchFamily="2" charset="0"/>
              <a:ea typeface="Calibri" panose="020F0502020204030204" pitchFamily="34" charset="0"/>
            </a:endParaRPr>
          </a:p>
          <a:p>
            <a:r>
              <a:rPr lang="en-AU" sz="700" dirty="0">
                <a:solidFill>
                  <a:srgbClr val="000000"/>
                </a:solidFill>
                <a:effectLst/>
                <a:latin typeface="LOREAL Essentielle" pitchFamily="2" charset="0"/>
                <a:ea typeface="Calibri" panose="020F0502020204030204" pitchFamily="34" charset="0"/>
              </a:rPr>
              <a:t>Seite, S., &amp; Moyal, D. (2017). Prevention of Actinic Keratosis by a Very High UVB/UVA Daily Photoprotectant. SKIN The Journal of Cutaneous Medicine, 1(3.1), s118. </a:t>
            </a:r>
            <a:r>
              <a:rPr lang="en-AU" sz="700" u="sng" dirty="0">
                <a:solidFill>
                  <a:srgbClr val="000000"/>
                </a:solidFill>
                <a:effectLst/>
                <a:latin typeface="LOREAL Essentielle" pitchFamily="2" charset="0"/>
                <a:ea typeface="Calibri" panose="020F0502020204030204" pitchFamily="34" charset="0"/>
                <a:hlinkClick r:id="rId5"/>
              </a:rPr>
              <a:t>https://doi.org/10.25251/skin.1.supp.117</a:t>
            </a:r>
            <a:endParaRPr lang="en-AU" sz="700" dirty="0">
              <a:effectLst/>
              <a:latin typeface="LOREAL Essentielle" pitchFamily="2" charset="0"/>
              <a:ea typeface="Calibri" panose="020F0502020204030204" pitchFamily="34" charset="0"/>
            </a:endParaRPr>
          </a:p>
          <a:p>
            <a:r>
              <a:rPr lang="en-AU" sz="700" dirty="0">
                <a:solidFill>
                  <a:srgbClr val="000000"/>
                </a:solidFill>
                <a:effectLst/>
                <a:latin typeface="LOREAL Essentielle" pitchFamily="2" charset="0"/>
                <a:ea typeface="Calibri" panose="020F0502020204030204" pitchFamily="34" charset="0"/>
              </a:rPr>
              <a:t>Camillo, L. et al. attenuates UV-induced stress damage in human primary keratinocytes from cancerization fields. J Invest Dermatol. (2022) 142:1466–77.e1. 10.1016/j.jid.2021.10.012  </a:t>
            </a:r>
            <a:endParaRPr lang="en-AU" sz="700" dirty="0">
              <a:effectLst/>
              <a:latin typeface="LOREAL Essentielle" pitchFamily="2" charset="0"/>
              <a:ea typeface="Calibri" panose="020F0502020204030204" pitchFamily="34" charset="0"/>
            </a:endParaRPr>
          </a:p>
          <a:p>
            <a:r>
              <a:rPr lang="en-AU" sz="700" dirty="0">
                <a:solidFill>
                  <a:srgbClr val="000000"/>
                </a:solidFill>
                <a:effectLst/>
                <a:latin typeface="LOREAL Essentielle" pitchFamily="2" charset="0"/>
                <a:ea typeface="Calibri" panose="020F0502020204030204" pitchFamily="34" charset="0"/>
              </a:rPr>
              <a:t>Saini, N. et al. UV-exposure, endogenous DNA damage, and DNA replication errors shape the spectra of genome changes in human skin. PLoS Genet. 2021 Jan 14;17(1):e1009302. doi: 10.1371/journal.pgen.1009302. PMID: 33444353; PMCID: PMC7808690.</a:t>
            </a:r>
            <a:endParaRPr lang="en-AU" sz="700" dirty="0">
              <a:effectLst/>
              <a:latin typeface="LOREAL Essentielle" pitchFamily="2" charset="0"/>
              <a:ea typeface="Calibri" panose="020F0502020204030204" pitchFamily="34" charset="0"/>
            </a:endParaRPr>
          </a:p>
          <a:p>
            <a:endParaRPr lang="en-AU" dirty="0"/>
          </a:p>
        </p:txBody>
      </p:sp>
    </p:spTree>
    <p:extLst>
      <p:ext uri="{BB962C8B-B14F-4D97-AF65-F5344CB8AC3E}">
        <p14:creationId xmlns:p14="http://schemas.microsoft.com/office/powerpoint/2010/main" val="24667072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2" name="Image 41" descr="Une image contenant intérieur, blanc, lait, porcelaine&#10;&#10;Description générée automatiquement">
            <a:extLst>
              <a:ext uri="{FF2B5EF4-FFF2-40B4-BE49-F238E27FC236}">
                <a16:creationId xmlns:a16="http://schemas.microsoft.com/office/drawing/2014/main" id="{2A270270-89F3-403C-B781-894C9EA5C4B9}"/>
              </a:ext>
            </a:extLst>
          </p:cNvPr>
          <p:cNvPicPr>
            <a:picLocks noChangeAspect="1"/>
          </p:cNvPicPr>
          <p:nvPr/>
        </p:nvPicPr>
        <p:blipFill>
          <a:blip r:embed="rId3">
            <a:alphaModFix amt="57000"/>
            <a:extLst>
              <a:ext uri="{28A0092B-C50C-407E-A947-70E740481C1C}">
                <a14:useLocalDpi xmlns:a14="http://schemas.microsoft.com/office/drawing/2010/main" val="0"/>
              </a:ext>
            </a:extLst>
          </a:blip>
          <a:stretch>
            <a:fillRect/>
          </a:stretch>
        </p:blipFill>
        <p:spPr>
          <a:xfrm rot="2139692">
            <a:off x="4659512" y="788358"/>
            <a:ext cx="3451751" cy="3451751"/>
          </a:xfrm>
          <a:prstGeom prst="rect">
            <a:avLst/>
          </a:prstGeom>
        </p:spPr>
      </p:pic>
      <p:sp>
        <p:nvSpPr>
          <p:cNvPr id="3" name="Rectangle 2">
            <a:extLst>
              <a:ext uri="{FF2B5EF4-FFF2-40B4-BE49-F238E27FC236}">
                <a16:creationId xmlns:a16="http://schemas.microsoft.com/office/drawing/2014/main" id="{4F74DE5A-5D95-C762-D3E7-AB4D6FE7C767}"/>
              </a:ext>
            </a:extLst>
          </p:cNvPr>
          <p:cNvSpPr/>
          <p:nvPr/>
        </p:nvSpPr>
        <p:spPr>
          <a:xfrm>
            <a:off x="5080000" y="6710659"/>
            <a:ext cx="7112000" cy="173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object 4">
            <a:extLst>
              <a:ext uri="{FF2B5EF4-FFF2-40B4-BE49-F238E27FC236}">
                <a16:creationId xmlns:a16="http://schemas.microsoft.com/office/drawing/2014/main" id="{2A28A33B-83DA-D1B2-4F22-0FA1FE55C70E}"/>
              </a:ext>
            </a:extLst>
          </p:cNvPr>
          <p:cNvPicPr/>
          <p:nvPr/>
        </p:nvPicPr>
        <p:blipFill>
          <a:blip r:embed="rId4" cstate="print"/>
          <a:stretch>
            <a:fillRect/>
          </a:stretch>
        </p:blipFill>
        <p:spPr>
          <a:xfrm rot="16200000">
            <a:off x="405234" y="1623611"/>
            <a:ext cx="4573837" cy="1781243"/>
          </a:xfrm>
          <a:prstGeom prst="rect">
            <a:avLst/>
          </a:prstGeom>
        </p:spPr>
      </p:pic>
      <p:sp>
        <p:nvSpPr>
          <p:cNvPr id="17" name="object 9">
            <a:extLst>
              <a:ext uri="{FF2B5EF4-FFF2-40B4-BE49-F238E27FC236}">
                <a16:creationId xmlns:a16="http://schemas.microsoft.com/office/drawing/2014/main" id="{7A1294FF-B7EB-78C2-CB8E-5EF76CED00AA}"/>
              </a:ext>
            </a:extLst>
          </p:cNvPr>
          <p:cNvSpPr txBox="1"/>
          <p:nvPr/>
        </p:nvSpPr>
        <p:spPr>
          <a:xfrm>
            <a:off x="6385390" y="930119"/>
            <a:ext cx="4917873" cy="1295404"/>
          </a:xfrm>
          <a:prstGeom prst="rect">
            <a:avLst/>
          </a:prstGeom>
        </p:spPr>
        <p:txBody>
          <a:bodyPr vert="horz" wrap="square" lIns="0" tIns="7796" rIns="0" bIns="0" rtlCol="0" anchor="t">
            <a:spAutoFit/>
          </a:bodyPr>
          <a:lstStyle/>
          <a:p>
            <a:pPr algn="ctr">
              <a:spcBef>
                <a:spcPts val="61"/>
              </a:spcBef>
            </a:pPr>
            <a:r>
              <a:rPr sz="2800" b="1" spc="-5" dirty="0">
                <a:latin typeface="LOREAL Essentielle" pitchFamily="2" charset="0"/>
                <a:cs typeface="Locator Bold"/>
              </a:rPr>
              <a:t>PROTECTS</a:t>
            </a:r>
            <a:endParaRPr sz="2800" dirty="0">
              <a:latin typeface="LOREAL Essentielle" pitchFamily="2" charset="0"/>
              <a:cs typeface="Locator Bold"/>
            </a:endParaRPr>
          </a:p>
          <a:p>
            <a:pPr marL="5715" marR="1905" algn="ctr">
              <a:spcBef>
                <a:spcPts val="109"/>
              </a:spcBef>
            </a:pPr>
            <a:r>
              <a:rPr b="1" spc="-5" dirty="0">
                <a:solidFill>
                  <a:srgbClr val="ED7D31"/>
                </a:solidFill>
                <a:latin typeface="LOREAL Essentielle" pitchFamily="2" charset="0"/>
                <a:cs typeface="Locator Bold"/>
              </a:rPr>
              <a:t>UNIQUE</a:t>
            </a:r>
            <a:r>
              <a:rPr lang="en-GB" b="1" spc="-43" dirty="0">
                <a:solidFill>
                  <a:srgbClr val="ED7D31"/>
                </a:solidFill>
                <a:latin typeface="LOREAL Essentielle" pitchFamily="2" charset="0"/>
                <a:cs typeface="Locator Bold"/>
              </a:rPr>
              <a:t> XL PROTECT </a:t>
            </a:r>
            <a:r>
              <a:rPr lang="en-GB" b="1" spc="-23" dirty="0">
                <a:solidFill>
                  <a:srgbClr val="ED7D31"/>
                </a:solidFill>
                <a:latin typeface="LOREAL Essentielle" pitchFamily="2" charset="0"/>
                <a:cs typeface="Locator Bold"/>
              </a:rPr>
              <a:t>FILTERING</a:t>
            </a:r>
            <a:r>
              <a:rPr b="1" spc="-39" dirty="0">
                <a:solidFill>
                  <a:srgbClr val="ED7D31"/>
                </a:solidFill>
                <a:latin typeface="LOREAL Essentielle" pitchFamily="2" charset="0"/>
                <a:cs typeface="Locator Bold"/>
              </a:rPr>
              <a:t> </a:t>
            </a:r>
            <a:r>
              <a:rPr b="1" spc="-5" dirty="0">
                <a:solidFill>
                  <a:srgbClr val="ED7D31"/>
                </a:solidFill>
                <a:latin typeface="LOREAL Essentielle" pitchFamily="2" charset="0"/>
                <a:cs typeface="Locator Bold"/>
              </a:rPr>
              <a:t>SYSTEM</a:t>
            </a:r>
            <a:r>
              <a:rPr lang="en-US" b="1" spc="-5" dirty="0">
                <a:solidFill>
                  <a:srgbClr val="ED7D31"/>
                </a:solidFill>
                <a:latin typeface="LOREAL Essentielle" pitchFamily="2" charset="0"/>
                <a:cs typeface="Locator Bold"/>
              </a:rPr>
              <a:t> WITH PHYSICAL AND CHEMICAL FILTERS </a:t>
            </a:r>
          </a:p>
          <a:p>
            <a:pPr marL="5715" marR="1905" algn="ctr">
              <a:spcBef>
                <a:spcPts val="109"/>
              </a:spcBef>
            </a:pPr>
            <a:r>
              <a:rPr spc="-27" dirty="0">
                <a:latin typeface="LOREAL Essentielle" pitchFamily="2" charset="0"/>
                <a:cs typeface="Locator Light"/>
              </a:rPr>
              <a:t>VERY</a:t>
            </a:r>
            <a:r>
              <a:rPr spc="-57" dirty="0">
                <a:latin typeface="LOREAL Essentielle" pitchFamily="2" charset="0"/>
                <a:cs typeface="Locator Light"/>
              </a:rPr>
              <a:t> </a:t>
            </a:r>
            <a:r>
              <a:rPr spc="-14" dirty="0">
                <a:latin typeface="LOREAL Essentielle" pitchFamily="2" charset="0"/>
                <a:cs typeface="Locator Light"/>
              </a:rPr>
              <a:t>HIGH</a:t>
            </a:r>
            <a:r>
              <a:rPr spc="-57" dirty="0">
                <a:latin typeface="LOREAL Essentielle" pitchFamily="2" charset="0"/>
                <a:cs typeface="Locator Light"/>
              </a:rPr>
              <a:t> </a:t>
            </a:r>
            <a:r>
              <a:rPr spc="-5" dirty="0">
                <a:latin typeface="LOREAL Essentielle" pitchFamily="2" charset="0"/>
                <a:cs typeface="Locator Light"/>
              </a:rPr>
              <a:t>UVA/UVB PROTECTION</a:t>
            </a:r>
            <a:endParaRPr dirty="0">
              <a:latin typeface="LOREAL Essentielle" pitchFamily="2" charset="0"/>
              <a:cs typeface="Locator Light"/>
            </a:endParaRPr>
          </a:p>
        </p:txBody>
      </p:sp>
      <p:pic>
        <p:nvPicPr>
          <p:cNvPr id="18" name="Picture 17">
            <a:extLst>
              <a:ext uri="{FF2B5EF4-FFF2-40B4-BE49-F238E27FC236}">
                <a16:creationId xmlns:a16="http://schemas.microsoft.com/office/drawing/2014/main" id="{07B47867-985E-DD09-546D-132CDCFF97A8}"/>
              </a:ext>
            </a:extLst>
          </p:cNvPr>
          <p:cNvPicPr>
            <a:picLocks noChangeAspect="1"/>
          </p:cNvPicPr>
          <p:nvPr/>
        </p:nvPicPr>
        <p:blipFill>
          <a:blip r:embed="rId5"/>
          <a:stretch>
            <a:fillRect/>
          </a:stretch>
        </p:blipFill>
        <p:spPr>
          <a:xfrm>
            <a:off x="8560839" y="271627"/>
            <a:ext cx="566977" cy="2694666"/>
          </a:xfrm>
          <a:prstGeom prst="rect">
            <a:avLst/>
          </a:prstGeom>
        </p:spPr>
      </p:pic>
      <p:sp>
        <p:nvSpPr>
          <p:cNvPr id="20" name="object 13">
            <a:extLst>
              <a:ext uri="{FF2B5EF4-FFF2-40B4-BE49-F238E27FC236}">
                <a16:creationId xmlns:a16="http://schemas.microsoft.com/office/drawing/2014/main" id="{65133541-5184-0D3A-4C8D-8E7C45CD14FD}"/>
              </a:ext>
            </a:extLst>
          </p:cNvPr>
          <p:cNvSpPr txBox="1"/>
          <p:nvPr/>
        </p:nvSpPr>
        <p:spPr>
          <a:xfrm>
            <a:off x="6487868" y="3017008"/>
            <a:ext cx="4917873" cy="1159469"/>
          </a:xfrm>
          <a:prstGeom prst="rect">
            <a:avLst/>
          </a:prstGeom>
        </p:spPr>
        <p:txBody>
          <a:bodyPr vert="horz" wrap="square" lIns="0" tIns="7796" rIns="0" bIns="0" rtlCol="0">
            <a:spAutoFit/>
          </a:bodyPr>
          <a:lstStyle/>
          <a:p>
            <a:pPr algn="ctr">
              <a:spcBef>
                <a:spcPts val="61"/>
              </a:spcBef>
            </a:pPr>
            <a:r>
              <a:rPr lang="en-US" sz="2800" b="1" spc="-5" dirty="0">
                <a:latin typeface="LOREAL Essentielle" pitchFamily="2" charset="0"/>
                <a:cs typeface="Locator Bold"/>
              </a:rPr>
              <a:t>SUPPORTS SKIN MOISTURE BARRIER REPAIR</a:t>
            </a:r>
          </a:p>
          <a:p>
            <a:pPr algn="ctr">
              <a:spcBef>
                <a:spcPts val="61"/>
              </a:spcBef>
            </a:pPr>
            <a:r>
              <a:rPr b="1" dirty="0">
                <a:solidFill>
                  <a:srgbClr val="ED7D31"/>
                </a:solidFill>
                <a:latin typeface="LOREAL Essentielle" pitchFamily="2" charset="0"/>
                <a:cs typeface="Locator Bold"/>
              </a:rPr>
              <a:t>2%</a:t>
            </a:r>
            <a:r>
              <a:rPr b="1" spc="-25" dirty="0">
                <a:solidFill>
                  <a:srgbClr val="ED7D31"/>
                </a:solidFill>
                <a:latin typeface="LOREAL Essentielle" pitchFamily="2" charset="0"/>
                <a:cs typeface="Locator Bold"/>
              </a:rPr>
              <a:t> </a:t>
            </a:r>
            <a:r>
              <a:rPr b="1" spc="-5" dirty="0">
                <a:solidFill>
                  <a:srgbClr val="ED7D31"/>
                </a:solidFill>
                <a:latin typeface="LOREAL Essentielle" pitchFamily="2" charset="0"/>
                <a:cs typeface="Locator Bold"/>
              </a:rPr>
              <a:t>NIACINAMIDE</a:t>
            </a:r>
            <a:endParaRPr dirty="0">
              <a:solidFill>
                <a:srgbClr val="ED7D31"/>
              </a:solidFill>
              <a:latin typeface="LOREAL Essentielle" pitchFamily="2" charset="0"/>
              <a:cs typeface="Locator Bold"/>
            </a:endParaRPr>
          </a:p>
        </p:txBody>
      </p:sp>
      <p:sp>
        <p:nvSpPr>
          <p:cNvPr id="21" name="object 15">
            <a:extLst>
              <a:ext uri="{FF2B5EF4-FFF2-40B4-BE49-F238E27FC236}">
                <a16:creationId xmlns:a16="http://schemas.microsoft.com/office/drawing/2014/main" id="{49BD2AE8-2054-31DE-7E4F-93D36CA11F29}"/>
              </a:ext>
            </a:extLst>
          </p:cNvPr>
          <p:cNvSpPr txBox="1"/>
          <p:nvPr/>
        </p:nvSpPr>
        <p:spPr>
          <a:xfrm>
            <a:off x="6502779" y="5237921"/>
            <a:ext cx="4683093" cy="992757"/>
          </a:xfrm>
          <a:prstGeom prst="rect">
            <a:avLst/>
          </a:prstGeom>
        </p:spPr>
        <p:txBody>
          <a:bodyPr vert="horz" wrap="square" lIns="0" tIns="7796" rIns="0" bIns="0" rtlCol="0">
            <a:spAutoFit/>
          </a:bodyPr>
          <a:lstStyle/>
          <a:p>
            <a:pPr marL="4042" algn="ctr">
              <a:spcBef>
                <a:spcPts val="61"/>
              </a:spcBef>
            </a:pPr>
            <a:r>
              <a:rPr lang="en-US" sz="2800" b="1" spc="-5" dirty="0">
                <a:latin typeface="LOREAL Essentielle" pitchFamily="2" charset="0"/>
                <a:cs typeface="Locator Bold"/>
              </a:rPr>
              <a:t>COMFORTS</a:t>
            </a:r>
            <a:endParaRPr sz="2800" dirty="0">
              <a:latin typeface="LOREAL Essentielle" pitchFamily="2" charset="0"/>
              <a:cs typeface="Locator Bold"/>
            </a:endParaRPr>
          </a:p>
          <a:p>
            <a:pPr marL="3754" algn="ctr"/>
            <a:r>
              <a:rPr b="1" dirty="0">
                <a:solidFill>
                  <a:srgbClr val="ED7D31"/>
                </a:solidFill>
                <a:latin typeface="LOREAL Essentielle" pitchFamily="2" charset="0"/>
                <a:cs typeface="Locator Bold"/>
              </a:rPr>
              <a:t>2%</a:t>
            </a:r>
            <a:r>
              <a:rPr b="1" spc="-25" dirty="0">
                <a:solidFill>
                  <a:srgbClr val="ED7D31"/>
                </a:solidFill>
                <a:latin typeface="LOREAL Essentielle" pitchFamily="2" charset="0"/>
                <a:cs typeface="Locator Bold"/>
              </a:rPr>
              <a:t> </a:t>
            </a:r>
            <a:r>
              <a:rPr b="1" spc="-5" dirty="0">
                <a:solidFill>
                  <a:srgbClr val="ED7D31"/>
                </a:solidFill>
                <a:latin typeface="LOREAL Essentielle" pitchFamily="2" charset="0"/>
                <a:cs typeface="Locator Bold"/>
              </a:rPr>
              <a:t>PANTHENOL</a:t>
            </a:r>
            <a:r>
              <a:rPr lang="en-US" b="1" dirty="0">
                <a:solidFill>
                  <a:srgbClr val="ED7D31"/>
                </a:solidFill>
                <a:latin typeface="LOREAL Essentielle" pitchFamily="2" charset="0"/>
                <a:cs typeface="Locator Bold"/>
              </a:rPr>
              <a:t> </a:t>
            </a:r>
          </a:p>
          <a:p>
            <a:pPr marL="3754" algn="ctr"/>
            <a:r>
              <a:rPr spc="-23" dirty="0">
                <a:latin typeface="LOREAL Essentielle" pitchFamily="2" charset="0"/>
                <a:cs typeface="Locator Light"/>
              </a:rPr>
              <a:t>AIDS</a:t>
            </a:r>
            <a:r>
              <a:rPr spc="-48" dirty="0">
                <a:latin typeface="LOREAL Essentielle" pitchFamily="2" charset="0"/>
                <a:cs typeface="Locator Light"/>
              </a:rPr>
              <a:t> </a:t>
            </a:r>
            <a:r>
              <a:rPr spc="-20" dirty="0">
                <a:latin typeface="LOREAL Essentielle" pitchFamily="2" charset="0"/>
                <a:cs typeface="Locator Light"/>
              </a:rPr>
              <a:t>SKIN</a:t>
            </a:r>
            <a:r>
              <a:rPr spc="-48" dirty="0">
                <a:latin typeface="LOREAL Essentielle" pitchFamily="2" charset="0"/>
                <a:cs typeface="Locator Light"/>
              </a:rPr>
              <a:t> </a:t>
            </a:r>
            <a:r>
              <a:rPr lang="en-US" spc="-48" dirty="0">
                <a:latin typeface="LOREAL Essentielle" pitchFamily="2" charset="0"/>
                <a:cs typeface="Locator Light"/>
              </a:rPr>
              <a:t>MOISTURE BARRIER </a:t>
            </a:r>
            <a:r>
              <a:rPr spc="-5" dirty="0">
                <a:latin typeface="LOREAL Essentielle" pitchFamily="2" charset="0"/>
                <a:cs typeface="Locator Light"/>
              </a:rPr>
              <a:t>REPAIR</a:t>
            </a:r>
            <a:endParaRPr dirty="0">
              <a:latin typeface="LOREAL Essentielle" pitchFamily="2" charset="0"/>
              <a:cs typeface="Locator Light"/>
            </a:endParaRPr>
          </a:p>
        </p:txBody>
      </p:sp>
      <p:pic>
        <p:nvPicPr>
          <p:cNvPr id="22" name="Picture 21">
            <a:extLst>
              <a:ext uri="{FF2B5EF4-FFF2-40B4-BE49-F238E27FC236}">
                <a16:creationId xmlns:a16="http://schemas.microsoft.com/office/drawing/2014/main" id="{EE4E1DCC-C95A-DC6D-1BE1-9139412A2098}"/>
              </a:ext>
            </a:extLst>
          </p:cNvPr>
          <p:cNvPicPr>
            <a:picLocks noChangeAspect="1"/>
          </p:cNvPicPr>
          <p:nvPr/>
        </p:nvPicPr>
        <p:blipFill>
          <a:blip r:embed="rId6"/>
          <a:stretch>
            <a:fillRect/>
          </a:stretch>
        </p:blipFill>
        <p:spPr>
          <a:xfrm>
            <a:off x="8560836" y="4581116"/>
            <a:ext cx="566977" cy="579170"/>
          </a:xfrm>
          <a:prstGeom prst="rect">
            <a:avLst/>
          </a:prstGeom>
        </p:spPr>
      </p:pic>
      <p:sp>
        <p:nvSpPr>
          <p:cNvPr id="29" name="TextBox 28">
            <a:extLst>
              <a:ext uri="{FF2B5EF4-FFF2-40B4-BE49-F238E27FC236}">
                <a16:creationId xmlns:a16="http://schemas.microsoft.com/office/drawing/2014/main" id="{C104A189-972A-FAB0-AA7F-0BC01B6E44AB}"/>
              </a:ext>
            </a:extLst>
          </p:cNvPr>
          <p:cNvSpPr txBox="1"/>
          <p:nvPr/>
        </p:nvSpPr>
        <p:spPr>
          <a:xfrm>
            <a:off x="114839" y="4894536"/>
            <a:ext cx="6511793" cy="276999"/>
          </a:xfrm>
          <a:prstGeom prst="rect">
            <a:avLst/>
          </a:prstGeom>
          <a:noFill/>
        </p:spPr>
        <p:txBody>
          <a:bodyPr wrap="square">
            <a:spAutoFit/>
          </a:bodyPr>
          <a:lstStyle/>
          <a:p>
            <a:pPr algn="l" rtl="0" fontAlgn="base"/>
            <a:r>
              <a:rPr lang="en-AU" sz="600" b="1" i="1" u="none" strike="noStrike" dirty="0">
                <a:effectLst/>
                <a:latin typeface="LOREAL Essentielle" pitchFamily="2" charset="0"/>
              </a:rPr>
              <a:t>ALWAYS READ THE LABEL AND FOLLOW THE DIRECTIONS FOR USE. Apply 20 minutes before sun</a:t>
            </a:r>
            <a:r>
              <a:rPr lang="en-AU" sz="600" b="1" i="0" u="none" strike="noStrike" dirty="0">
                <a:effectLst/>
                <a:latin typeface="LOREAL Essentielle" pitchFamily="2" charset="0"/>
              </a:rPr>
              <a:t> </a:t>
            </a:r>
            <a:r>
              <a:rPr lang="en-AU" sz="600" b="1" i="1" u="none" strike="noStrike" dirty="0">
                <a:effectLst/>
                <a:latin typeface="LOREAL Essentielle" pitchFamily="2" charset="0"/>
              </a:rPr>
              <a:t>exposure. Sunscreen is only one part of sun protection so wear protective clothing and seek shade.</a:t>
            </a:r>
            <a:r>
              <a:rPr lang="en-AU" sz="600" b="1" i="0" u="none" strike="noStrike" dirty="0">
                <a:effectLst/>
                <a:latin typeface="LOREAL Essentielle" pitchFamily="2" charset="0"/>
              </a:rPr>
              <a:t> </a:t>
            </a:r>
            <a:r>
              <a:rPr lang="en-AU" sz="600" b="1" i="1" u="none" strike="noStrike" dirty="0">
                <a:effectLst/>
                <a:latin typeface="LOREAL Essentielle" pitchFamily="2" charset="0"/>
              </a:rPr>
              <a:t>Avoid prolonged sun exposure. Reapply every 2 hours and after swimming, towelling and perspiring in</a:t>
            </a:r>
            <a:r>
              <a:rPr lang="en-AU" sz="600" b="1" i="0" u="none" strike="noStrike" dirty="0">
                <a:effectLst/>
                <a:latin typeface="LOREAL Essentielle" pitchFamily="2" charset="0"/>
              </a:rPr>
              <a:t> </a:t>
            </a:r>
            <a:r>
              <a:rPr lang="en-AU" sz="600" b="1" i="1" u="none" strike="noStrike" dirty="0">
                <a:effectLst/>
                <a:latin typeface="LOREAL Essentielle" pitchFamily="2" charset="0"/>
              </a:rPr>
              <a:t>accordance with directions.</a:t>
            </a:r>
            <a:endParaRPr lang="en-US" sz="600" b="0" i="0" dirty="0">
              <a:effectLst/>
              <a:latin typeface="LOREAL Essentielle" pitchFamily="2" charset="0"/>
            </a:endParaRPr>
          </a:p>
        </p:txBody>
      </p:sp>
      <p:sp>
        <p:nvSpPr>
          <p:cNvPr id="25" name="TextBox 24">
            <a:extLst>
              <a:ext uri="{FF2B5EF4-FFF2-40B4-BE49-F238E27FC236}">
                <a16:creationId xmlns:a16="http://schemas.microsoft.com/office/drawing/2014/main" id="{16D98B51-8A85-4381-8E5B-1E592044CEB1}"/>
              </a:ext>
            </a:extLst>
          </p:cNvPr>
          <p:cNvSpPr txBox="1"/>
          <p:nvPr/>
        </p:nvSpPr>
        <p:spPr>
          <a:xfrm>
            <a:off x="10158965" y="4214430"/>
            <a:ext cx="9588500" cy="1077218"/>
          </a:xfrm>
          <a:prstGeom prst="rect">
            <a:avLst/>
          </a:prstGeom>
          <a:noFill/>
        </p:spPr>
        <p:txBody>
          <a:bodyPr wrap="square">
            <a:spAutoFit/>
          </a:bodyPr>
          <a:lstStyle/>
          <a:p>
            <a:pPr defTabSz="580553"/>
            <a:endParaRPr lang="fr-FR" sz="1600" spc="-38" dirty="0">
              <a:solidFill>
                <a:prstClr val="black"/>
              </a:solidFill>
              <a:latin typeface="LOREAL Essentielle" pitchFamily="2" charset="0"/>
            </a:endParaRPr>
          </a:p>
          <a:p>
            <a:pPr marL="285750" indent="-285750" defTabSz="580553">
              <a:buClr>
                <a:srgbClr val="ED7D31"/>
              </a:buClr>
              <a:buFont typeface="Wingdings" panose="05000000000000000000" pitchFamily="2" charset="2"/>
              <a:buChar char="ü"/>
            </a:pPr>
            <a:r>
              <a:rPr lang="fr-FR" sz="1600" dirty="0">
                <a:latin typeface="LOREAL Essentielle" pitchFamily="2" charset="0"/>
              </a:rPr>
              <a:t>Non </a:t>
            </a:r>
            <a:r>
              <a:rPr lang="fr-FR" sz="1600" dirty="0" err="1">
                <a:latin typeface="LOREAL Essentielle" pitchFamily="2" charset="0"/>
              </a:rPr>
              <a:t>greasy</a:t>
            </a:r>
            <a:endParaRPr lang="fr-FR" sz="1600" dirty="0">
              <a:latin typeface="LOREAL Essentielle" pitchFamily="2" charset="0"/>
            </a:endParaRPr>
          </a:p>
          <a:p>
            <a:pPr marL="285750" indent="-285750" defTabSz="580553">
              <a:buClr>
                <a:srgbClr val="ED7D31"/>
              </a:buClr>
              <a:buFont typeface="Wingdings" panose="05000000000000000000" pitchFamily="2" charset="2"/>
              <a:buChar char="ü"/>
            </a:pPr>
            <a:r>
              <a:rPr lang="fr-FR" sz="1600" dirty="0">
                <a:latin typeface="LOREAL Essentielle" pitchFamily="2" charset="0"/>
              </a:rPr>
              <a:t>No white marks</a:t>
            </a:r>
          </a:p>
          <a:p>
            <a:pPr marL="285750" indent="-285750" defTabSz="580553">
              <a:buClr>
                <a:srgbClr val="ED7D31"/>
              </a:buClr>
              <a:buFont typeface="Wingdings" panose="05000000000000000000" pitchFamily="2" charset="2"/>
              <a:buChar char="ü"/>
            </a:pPr>
            <a:r>
              <a:rPr lang="fr-FR" sz="1600" dirty="0">
                <a:latin typeface="LOREAL Essentielle" pitchFamily="2" charset="0"/>
              </a:rPr>
              <a:t>Fragrance Free </a:t>
            </a:r>
          </a:p>
        </p:txBody>
      </p:sp>
      <p:sp>
        <p:nvSpPr>
          <p:cNvPr id="44" name="ZoneTexte 43">
            <a:extLst>
              <a:ext uri="{FF2B5EF4-FFF2-40B4-BE49-F238E27FC236}">
                <a16:creationId xmlns:a16="http://schemas.microsoft.com/office/drawing/2014/main" id="{6A0E5CFF-0A3D-0859-1E12-278C8C4C8A92}"/>
              </a:ext>
            </a:extLst>
          </p:cNvPr>
          <p:cNvSpPr txBox="1"/>
          <p:nvPr/>
        </p:nvSpPr>
        <p:spPr>
          <a:xfrm>
            <a:off x="5201697" y="2326722"/>
            <a:ext cx="2271417" cy="630942"/>
          </a:xfrm>
          <a:prstGeom prst="rect">
            <a:avLst/>
          </a:prstGeom>
          <a:noFill/>
        </p:spPr>
        <p:txBody>
          <a:bodyPr wrap="square">
            <a:spAutoFit/>
          </a:bodyPr>
          <a:lstStyle/>
          <a:p>
            <a:pPr defTabSz="580553">
              <a:lnSpc>
                <a:spcPts val="1384"/>
              </a:lnSpc>
            </a:pPr>
            <a:r>
              <a:rPr lang="fr-FR" sz="1200" b="1" spc="-38" dirty="0">
                <a:latin typeface="LOREAL Essentielle" pitchFamily="2" charset="0"/>
              </a:rPr>
              <a:t>MELT-IN TEXTURE </a:t>
            </a:r>
            <a:br>
              <a:rPr lang="fr-FR" sz="1200" b="1" spc="-38" dirty="0">
                <a:latin typeface="LOREAL Essentielle" pitchFamily="2" charset="0"/>
              </a:rPr>
            </a:br>
            <a:r>
              <a:rPr lang="fr-FR" sz="1200" b="1" spc="-38" dirty="0">
                <a:latin typeface="LOREAL Essentielle" pitchFamily="2" charset="0"/>
              </a:rPr>
              <a:t>ENHANCING COMPLIANCE</a:t>
            </a:r>
            <a:br>
              <a:rPr lang="fr-FR" sz="1270" spc="-38" dirty="0">
                <a:latin typeface="LOREAL Essentielle" pitchFamily="2" charset="0"/>
              </a:rPr>
            </a:br>
            <a:endParaRPr lang="fr-FR" sz="1270" dirty="0">
              <a:latin typeface="LOREAL Essentielle" pitchFamily="2" charset="0"/>
            </a:endParaRPr>
          </a:p>
        </p:txBody>
      </p:sp>
      <p:sp>
        <p:nvSpPr>
          <p:cNvPr id="6" name="TextBox 5">
            <a:extLst>
              <a:ext uri="{FF2B5EF4-FFF2-40B4-BE49-F238E27FC236}">
                <a16:creationId xmlns:a16="http://schemas.microsoft.com/office/drawing/2014/main" id="{2D4EA991-CCA7-203F-EE55-2AAAE2B09E09}"/>
              </a:ext>
            </a:extLst>
          </p:cNvPr>
          <p:cNvSpPr txBox="1"/>
          <p:nvPr/>
        </p:nvSpPr>
        <p:spPr>
          <a:xfrm>
            <a:off x="114839" y="5241546"/>
            <a:ext cx="6327448" cy="1600438"/>
          </a:xfrm>
          <a:prstGeom prst="rect">
            <a:avLst/>
          </a:prstGeom>
          <a:noFill/>
        </p:spPr>
        <p:txBody>
          <a:bodyPr wrap="square" rtlCol="0">
            <a:spAutoFit/>
          </a:bodyPr>
          <a:lstStyle/>
          <a:p>
            <a:r>
              <a:rPr lang="en-AU" sz="800" b="1" dirty="0">
                <a:solidFill>
                  <a:srgbClr val="000000"/>
                </a:solidFill>
                <a:effectLst/>
                <a:latin typeface="LOREAL Essentielle" pitchFamily="2" charset="0"/>
                <a:ea typeface="Calibri" panose="020F0502020204030204" pitchFamily="34" charset="0"/>
              </a:rPr>
              <a:t>References </a:t>
            </a:r>
            <a:endParaRPr lang="en-AU" sz="800" dirty="0">
              <a:effectLst/>
              <a:latin typeface="LOREAL Essentielle" pitchFamily="2" charset="0"/>
              <a:ea typeface="Calibri" panose="020F0502020204030204" pitchFamily="34" charset="0"/>
            </a:endParaRPr>
          </a:p>
          <a:p>
            <a:r>
              <a:rPr lang="en-AU" sz="800" dirty="0">
                <a:solidFill>
                  <a:srgbClr val="000000"/>
                </a:solidFill>
                <a:effectLst/>
                <a:latin typeface="LOREAL Essentielle" pitchFamily="2" charset="0"/>
                <a:ea typeface="Calibri" panose="020F0502020204030204" pitchFamily="34" charset="0"/>
              </a:rPr>
              <a:t>In-vitro study, histological observation on artificial skin</a:t>
            </a:r>
            <a:endParaRPr lang="en-AU" sz="800" dirty="0">
              <a:effectLst/>
              <a:latin typeface="LOREAL Essentielle" pitchFamily="2" charset="0"/>
              <a:ea typeface="Calibri" panose="020F0502020204030204" pitchFamily="34" charset="0"/>
            </a:endParaRPr>
          </a:p>
          <a:p>
            <a:r>
              <a:rPr lang="en-AU" sz="800" dirty="0">
                <a:solidFill>
                  <a:srgbClr val="000000"/>
                </a:solidFill>
                <a:effectLst/>
                <a:latin typeface="LOREAL Essentielle" pitchFamily="2" charset="0"/>
                <a:ea typeface="Calibri" panose="020F0502020204030204" pitchFamily="34" charset="0"/>
              </a:rPr>
              <a:t>In-vitro study, measurement of P53 protein level in artificial skin</a:t>
            </a:r>
            <a:endParaRPr lang="en-AU" sz="800" dirty="0">
              <a:effectLst/>
              <a:latin typeface="LOREAL Essentielle" pitchFamily="2" charset="0"/>
              <a:ea typeface="Calibri" panose="020F0502020204030204" pitchFamily="34" charset="0"/>
            </a:endParaRPr>
          </a:p>
          <a:p>
            <a:r>
              <a:rPr lang="en-AU" sz="800" dirty="0">
                <a:solidFill>
                  <a:srgbClr val="000000"/>
                </a:solidFill>
                <a:effectLst/>
                <a:latin typeface="LOREAL Essentielle" pitchFamily="2" charset="0"/>
                <a:ea typeface="Calibri" panose="020F0502020204030204" pitchFamily="34" charset="0"/>
              </a:rPr>
              <a:t>In vitro-study, measurement of telomere length and % of short telomers on artificial skin by Q-FISH</a:t>
            </a:r>
            <a:endParaRPr lang="en-AU" sz="800" dirty="0">
              <a:effectLst/>
              <a:latin typeface="LOREAL Essentielle" pitchFamily="2" charset="0"/>
              <a:ea typeface="Calibri" panose="020F0502020204030204" pitchFamily="34" charset="0"/>
            </a:endParaRPr>
          </a:p>
          <a:p>
            <a:r>
              <a:rPr lang="en-AU" sz="800" dirty="0">
                <a:solidFill>
                  <a:srgbClr val="000000"/>
                </a:solidFill>
                <a:effectLst/>
                <a:latin typeface="LOREAL Essentielle" pitchFamily="2" charset="0"/>
                <a:ea typeface="Calibri" panose="020F0502020204030204" pitchFamily="34" charset="0"/>
              </a:rPr>
              <a:t>Seite, S., &amp; Moyal, D. (2017). Prevention of Actinic Keratosis by a Very High UVB/UVA Daily Photoprotectant. SKIN The Journal of Cutaneous Medicine, 1(3.1), s118. </a:t>
            </a:r>
            <a:r>
              <a:rPr lang="en-AU" sz="800" u="sng" dirty="0">
                <a:solidFill>
                  <a:srgbClr val="000000"/>
                </a:solidFill>
                <a:effectLst/>
                <a:latin typeface="LOREAL Essentielle" pitchFamily="2" charset="0"/>
                <a:ea typeface="Calibri" panose="020F0502020204030204" pitchFamily="34" charset="0"/>
                <a:hlinkClick r:id="rId7"/>
              </a:rPr>
              <a:t>https://doi.org/10.25251/skin.1.supp.117</a:t>
            </a:r>
            <a:endParaRPr lang="en-AU" sz="800" dirty="0">
              <a:effectLst/>
              <a:latin typeface="LOREAL Essentielle" pitchFamily="2" charset="0"/>
              <a:ea typeface="Calibri" panose="020F0502020204030204" pitchFamily="34" charset="0"/>
            </a:endParaRPr>
          </a:p>
          <a:p>
            <a:r>
              <a:rPr lang="en-AU" sz="800" dirty="0">
                <a:solidFill>
                  <a:srgbClr val="000000"/>
                </a:solidFill>
                <a:effectLst/>
                <a:latin typeface="LOREAL Essentielle" pitchFamily="2" charset="0"/>
                <a:ea typeface="Calibri" panose="020F0502020204030204" pitchFamily="34" charset="0"/>
              </a:rPr>
              <a:t>Camillo, L. et al. attenuates UV-induced stress damage in human primary keratinocytes from cancerization fields. J Invest Dermatol. (2022) 142:1466–77.e1. 10.1016/j.jid.2021.10.012  </a:t>
            </a:r>
            <a:endParaRPr lang="en-AU" sz="800" dirty="0">
              <a:effectLst/>
              <a:latin typeface="LOREAL Essentielle" pitchFamily="2" charset="0"/>
              <a:ea typeface="Calibri" panose="020F0502020204030204" pitchFamily="34" charset="0"/>
            </a:endParaRPr>
          </a:p>
          <a:p>
            <a:r>
              <a:rPr lang="en-AU" sz="800" dirty="0">
                <a:solidFill>
                  <a:srgbClr val="000000"/>
                </a:solidFill>
                <a:effectLst/>
                <a:latin typeface="LOREAL Essentielle" pitchFamily="2" charset="0"/>
                <a:ea typeface="Calibri" panose="020F0502020204030204" pitchFamily="34" charset="0"/>
              </a:rPr>
              <a:t>Saini, N. et al. UV-exposure, endogenous DNA damage, and DNA replication errors shape the spectra of genome changes in human skin. PLoS Genet. 2021 Jan 14;17(1):e1009302. doi: 10.1371/journal.pgen.1009302. PMID: 33444353; PMCID: PMC7808690.</a:t>
            </a:r>
            <a:endParaRPr lang="en-AU" sz="800" dirty="0">
              <a:effectLst/>
              <a:latin typeface="LOREAL Essentielle" pitchFamily="2" charset="0"/>
              <a:ea typeface="Calibri" panose="020F0502020204030204" pitchFamily="34" charset="0"/>
            </a:endParaRPr>
          </a:p>
          <a:p>
            <a:endParaRPr lang="en-AU" dirty="0"/>
          </a:p>
        </p:txBody>
      </p:sp>
    </p:spTree>
    <p:extLst>
      <p:ext uri="{BB962C8B-B14F-4D97-AF65-F5344CB8AC3E}">
        <p14:creationId xmlns:p14="http://schemas.microsoft.com/office/powerpoint/2010/main" val="2327377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AAD5E7-D3B5-80C3-D6C7-A06E0DAC95CF}"/>
              </a:ext>
            </a:extLst>
          </p:cNvPr>
          <p:cNvPicPr>
            <a:picLocks noChangeAspect="1"/>
          </p:cNvPicPr>
          <p:nvPr/>
        </p:nvPicPr>
        <p:blipFill rotWithShape="1">
          <a:blip r:embed="rId3"/>
          <a:srcRect l="19663" r="15951"/>
          <a:stretch/>
        </p:blipFill>
        <p:spPr>
          <a:xfrm>
            <a:off x="0" y="0"/>
            <a:ext cx="4674637" cy="6858000"/>
          </a:xfrm>
          <a:prstGeom prst="rect">
            <a:avLst/>
          </a:prstGeom>
        </p:spPr>
      </p:pic>
      <p:sp>
        <p:nvSpPr>
          <p:cNvPr id="8" name="object 8"/>
          <p:cNvSpPr txBox="1"/>
          <p:nvPr/>
        </p:nvSpPr>
        <p:spPr>
          <a:xfrm>
            <a:off x="4925621" y="2485620"/>
            <a:ext cx="7187811" cy="1301707"/>
          </a:xfrm>
          <a:prstGeom prst="rect">
            <a:avLst/>
          </a:prstGeom>
        </p:spPr>
        <p:txBody>
          <a:bodyPr vert="horz" wrap="square" lIns="0" tIns="8958" rIns="0" bIns="0" rtlCol="0">
            <a:spAutoFit/>
          </a:bodyPr>
          <a:lstStyle/>
          <a:p>
            <a:pPr algn="ctr"/>
            <a:r>
              <a:rPr lang="en-US" sz="2800" b="1" dirty="0">
                <a:latin typeface="LOREAL Essentielle" pitchFamily="2" charset="0"/>
              </a:rPr>
              <a:t>Thank you. Do you have any questions?</a:t>
            </a:r>
          </a:p>
          <a:p>
            <a:pPr algn="ctr"/>
            <a:br>
              <a:rPr lang="en-US" sz="2800" dirty="0">
                <a:latin typeface="LOREAL Essentielle" pitchFamily="2" charset="0"/>
              </a:rPr>
            </a:br>
            <a:r>
              <a:rPr lang="en-US" sz="2800" dirty="0">
                <a:latin typeface="LOREAL Essentielle" pitchFamily="2" charset="0"/>
              </a:rPr>
              <a:t> </a:t>
            </a:r>
          </a:p>
        </p:txBody>
      </p:sp>
      <p:pic>
        <p:nvPicPr>
          <p:cNvPr id="14" name="Image 3">
            <a:extLst>
              <a:ext uri="{FF2B5EF4-FFF2-40B4-BE49-F238E27FC236}">
                <a16:creationId xmlns:a16="http://schemas.microsoft.com/office/drawing/2014/main" id="{AF67786E-4F2B-9C43-79A2-0A391CEF6A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1077" y="0"/>
            <a:ext cx="3762355" cy="966657"/>
          </a:xfrm>
          <a:prstGeom prst="rect">
            <a:avLst/>
          </a:prstGeom>
        </p:spPr>
      </p:pic>
      <p:pic>
        <p:nvPicPr>
          <p:cNvPr id="1026" name="Picture 2" descr="QRCode for Thank you for attending the session ">
            <a:extLst>
              <a:ext uri="{FF2B5EF4-FFF2-40B4-BE49-F238E27FC236}">
                <a16:creationId xmlns:a16="http://schemas.microsoft.com/office/drawing/2014/main" id="{F175A7D4-FE38-7C4B-5C66-C251A607FC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1678" y="3649259"/>
            <a:ext cx="2154382" cy="2154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468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3">
            <a:extLst>
              <a:ext uri="{FF2B5EF4-FFF2-40B4-BE49-F238E27FC236}">
                <a16:creationId xmlns:a16="http://schemas.microsoft.com/office/drawing/2014/main" id="{927DEC7C-AB39-0788-B35A-4C0240EEA5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655" y="6178773"/>
            <a:ext cx="2519345" cy="647292"/>
          </a:xfrm>
          <a:prstGeom prst="rect">
            <a:avLst/>
          </a:prstGeom>
        </p:spPr>
      </p:pic>
      <p:sp>
        <p:nvSpPr>
          <p:cNvPr id="6" name="Rectangle 5">
            <a:extLst>
              <a:ext uri="{FF2B5EF4-FFF2-40B4-BE49-F238E27FC236}">
                <a16:creationId xmlns:a16="http://schemas.microsoft.com/office/drawing/2014/main" id="{AA5B91E9-2201-4A58-7609-E9311DE56582}"/>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pic>
        <p:nvPicPr>
          <p:cNvPr id="7" name="Content Placeholder 6">
            <a:extLst>
              <a:ext uri="{FF2B5EF4-FFF2-40B4-BE49-F238E27FC236}">
                <a16:creationId xmlns:a16="http://schemas.microsoft.com/office/drawing/2014/main" id="{E7FF0222-6249-DF28-663F-88B0E19E1FA1}"/>
              </a:ext>
            </a:extLst>
          </p:cNvPr>
          <p:cNvPicPr>
            <a:picLocks noGrp="1" noChangeAspect="1"/>
          </p:cNvPicPr>
          <p:nvPr>
            <p:ph idx="1"/>
          </p:nvPr>
        </p:nvPicPr>
        <p:blipFill>
          <a:blip r:embed="rId4"/>
          <a:stretch>
            <a:fillRect/>
          </a:stretch>
        </p:blipFill>
        <p:spPr>
          <a:xfrm>
            <a:off x="1002234" y="435236"/>
            <a:ext cx="7961939" cy="5451998"/>
          </a:xfrm>
          <a:prstGeom prst="rect">
            <a:avLst/>
          </a:prstGeom>
        </p:spPr>
      </p:pic>
      <p:sp>
        <p:nvSpPr>
          <p:cNvPr id="8" name="TextBox 7">
            <a:extLst>
              <a:ext uri="{FF2B5EF4-FFF2-40B4-BE49-F238E27FC236}">
                <a16:creationId xmlns:a16="http://schemas.microsoft.com/office/drawing/2014/main" id="{EAA833D6-CC37-E495-33D6-20A41C369D3A}"/>
              </a:ext>
            </a:extLst>
          </p:cNvPr>
          <p:cNvSpPr txBox="1"/>
          <p:nvPr/>
        </p:nvSpPr>
        <p:spPr>
          <a:xfrm>
            <a:off x="761933" y="2641658"/>
            <a:ext cx="5075196" cy="2585323"/>
          </a:xfrm>
          <a:prstGeom prst="rect">
            <a:avLst/>
          </a:prstGeom>
          <a:noFill/>
        </p:spPr>
        <p:txBody>
          <a:bodyPr wrap="square" rtlCol="0">
            <a:spAutoFit/>
          </a:bodyPr>
          <a:lstStyle/>
          <a:p>
            <a:r>
              <a:rPr lang="en-US" dirty="0">
                <a:solidFill>
                  <a:srgbClr val="FF0000"/>
                </a:solidFill>
                <a:highlight>
                  <a:srgbClr val="FFFF00"/>
                </a:highlight>
              </a:rPr>
              <a:t>Review article published this August in the Australian Journal of General Practice (open access)</a:t>
            </a:r>
          </a:p>
          <a:p>
            <a:r>
              <a:rPr lang="en-US" dirty="0">
                <a:solidFill>
                  <a:srgbClr val="FF0000"/>
                </a:solidFill>
                <a:highlight>
                  <a:srgbClr val="FFFF00"/>
                </a:highlight>
              </a:rPr>
              <a:t>KEY POINTS</a:t>
            </a:r>
          </a:p>
          <a:p>
            <a:pPr marL="342900" indent="-342900">
              <a:buAutoNum type="arabicPeriod"/>
            </a:pPr>
            <a:r>
              <a:rPr lang="en-US" dirty="0">
                <a:solidFill>
                  <a:srgbClr val="FF0000"/>
                </a:solidFill>
                <a:highlight>
                  <a:srgbClr val="FFFF00"/>
                </a:highlight>
              </a:rPr>
              <a:t>Slip, slop, slap, seek, slide</a:t>
            </a:r>
          </a:p>
          <a:p>
            <a:pPr marL="342900" indent="-342900">
              <a:buAutoNum type="arabicPeriod"/>
            </a:pPr>
            <a:r>
              <a:rPr lang="en-US" dirty="0">
                <a:solidFill>
                  <a:srgbClr val="FF0000"/>
                </a:solidFill>
                <a:highlight>
                  <a:srgbClr val="FFFF00"/>
                </a:highlight>
              </a:rPr>
              <a:t>SunSmart App</a:t>
            </a:r>
          </a:p>
          <a:p>
            <a:pPr marL="342900" indent="-342900">
              <a:buAutoNum type="arabicPeriod"/>
            </a:pPr>
            <a:r>
              <a:rPr lang="en-US" dirty="0">
                <a:solidFill>
                  <a:srgbClr val="FF0000"/>
                </a:solidFill>
                <a:highlight>
                  <a:srgbClr val="FFFF00"/>
                </a:highlight>
              </a:rPr>
              <a:t>Daily sunscreen</a:t>
            </a:r>
          </a:p>
          <a:p>
            <a:pPr marL="342900" indent="-342900">
              <a:buAutoNum type="arabicPeriod"/>
            </a:pPr>
            <a:r>
              <a:rPr lang="en-US" dirty="0">
                <a:solidFill>
                  <a:srgbClr val="FF0000"/>
                </a:solidFill>
                <a:highlight>
                  <a:srgbClr val="FFFF00"/>
                </a:highlight>
              </a:rPr>
              <a:t>When to recommend chemoprophylaxis with oral B3 and oral acitretin</a:t>
            </a:r>
          </a:p>
          <a:p>
            <a:pPr marL="342900" indent="-342900">
              <a:buAutoNum type="arabicPeriod"/>
            </a:pPr>
            <a:endParaRPr lang="en-US" dirty="0">
              <a:solidFill>
                <a:srgbClr val="FF0000"/>
              </a:solidFill>
              <a:highlight>
                <a:srgbClr val="FFFF00"/>
              </a:highlight>
            </a:endParaRPr>
          </a:p>
        </p:txBody>
      </p:sp>
    </p:spTree>
    <p:extLst>
      <p:ext uri="{BB962C8B-B14F-4D97-AF65-F5344CB8AC3E}">
        <p14:creationId xmlns:p14="http://schemas.microsoft.com/office/powerpoint/2010/main" val="272806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E78D99-69EB-18B0-1FEF-F7BD54FB597A}"/>
              </a:ext>
            </a:extLst>
          </p:cNvPr>
          <p:cNvSpPr>
            <a:spLocks noGrp="1"/>
          </p:cNvSpPr>
          <p:nvPr>
            <p:ph idx="1"/>
          </p:nvPr>
        </p:nvSpPr>
        <p:spPr>
          <a:xfrm>
            <a:off x="636360" y="1105832"/>
            <a:ext cx="10919280" cy="4351338"/>
          </a:xfrm>
        </p:spPr>
        <p:txBody>
          <a:bodyPr vert="horz" lIns="91440" tIns="45720" rIns="91440" bIns="45720" rtlCol="0" anchor="t">
            <a:noAutofit/>
          </a:bodyPr>
          <a:lstStyle/>
          <a:p>
            <a:pPr fontAlgn="base"/>
            <a:r>
              <a:rPr lang="en-AU" sz="1100" b="1" i="0" u="none" strike="noStrike" dirty="0">
                <a:solidFill>
                  <a:srgbClr val="000000"/>
                </a:solidFill>
                <a:effectLst/>
                <a:latin typeface="LOREAL Essentielle" pitchFamily="2" charset="0"/>
              </a:rPr>
              <a:t>DR JOHN O'BRYEN</a:t>
            </a:r>
            <a:r>
              <a:rPr lang="en-AU" sz="1100" b="0" i="0" dirty="0">
                <a:solidFill>
                  <a:srgbClr val="000000"/>
                </a:solidFill>
                <a:effectLst/>
                <a:latin typeface="LOREAL Essentielle" pitchFamily="2" charset="0"/>
              </a:rPr>
              <a:t>​, </a:t>
            </a:r>
            <a:r>
              <a:rPr lang="en-AU" sz="1100" b="0" i="0" u="none" strike="noStrike" dirty="0">
                <a:solidFill>
                  <a:srgbClr val="000000"/>
                </a:solidFill>
                <a:effectLst/>
                <a:latin typeface="LOREAL Essentielle" pitchFamily="2" charset="0"/>
              </a:rPr>
              <a:t>GP, BODY SCAN SKIN CANCER CLINIC, QLD, AU</a:t>
            </a:r>
            <a:r>
              <a:rPr lang="en-AU" sz="1100" b="0" i="0" dirty="0">
                <a:solidFill>
                  <a:srgbClr val="000000"/>
                </a:solidFill>
                <a:effectLst/>
                <a:latin typeface="LOREAL Essentielle" pitchFamily="2" charset="0"/>
              </a:rPr>
              <a:t>​</a:t>
            </a:r>
          </a:p>
          <a:p>
            <a:pPr fontAlgn="base"/>
            <a:endParaRPr lang="en-AU" sz="1100" b="1" dirty="0">
              <a:solidFill>
                <a:srgbClr val="000000"/>
              </a:solidFill>
              <a:latin typeface="LOREAL Essentielle" pitchFamily="2" charset="0"/>
            </a:endParaRPr>
          </a:p>
          <a:p>
            <a:pPr fontAlgn="base"/>
            <a:r>
              <a:rPr lang="en-AU" sz="1100" b="1" i="0" u="none" strike="noStrike" dirty="0">
                <a:solidFill>
                  <a:srgbClr val="000000"/>
                </a:solidFill>
                <a:effectLst/>
                <a:latin typeface="LOREAL Essentielle" pitchFamily="2" charset="0"/>
              </a:rPr>
              <a:t>PROF PASCALE GUITERA</a:t>
            </a:r>
            <a:r>
              <a:rPr lang="en-US" sz="1100" b="0" i="0" dirty="0">
                <a:solidFill>
                  <a:srgbClr val="000000"/>
                </a:solidFill>
                <a:effectLst/>
                <a:latin typeface="LOREAL Essentielle" pitchFamily="2" charset="0"/>
              </a:rPr>
              <a:t>​, </a:t>
            </a:r>
            <a:r>
              <a:rPr lang="en-AU" sz="1100" b="0" i="0" u="none" strike="noStrike" dirty="0">
                <a:solidFill>
                  <a:srgbClr val="000000"/>
                </a:solidFill>
                <a:effectLst/>
                <a:latin typeface="LOREAL Essentielle" pitchFamily="2" charset="0"/>
              </a:rPr>
              <a:t>DERMATOLOGIST, SYDNEY MELANOMA DIAGNOSTIC CENTRE, RPA HOSPITAL, AND MELANOMA INSTITUTE OF AUSTRALIA, NSW, AU</a:t>
            </a:r>
          </a:p>
          <a:p>
            <a:pPr fontAlgn="base"/>
            <a:endParaRPr lang="en-US" sz="1100" b="0" i="0" dirty="0">
              <a:solidFill>
                <a:srgbClr val="000000"/>
              </a:solidFill>
              <a:effectLst/>
              <a:latin typeface="LOREAL Essentielle" pitchFamily="2" charset="0"/>
            </a:endParaRPr>
          </a:p>
          <a:p>
            <a:pPr fontAlgn="base"/>
            <a:r>
              <a:rPr lang="en-AU" sz="1100" b="1" i="0" u="none" strike="noStrike" dirty="0">
                <a:solidFill>
                  <a:srgbClr val="000000"/>
                </a:solidFill>
                <a:effectLst/>
                <a:latin typeface="LOREAL Essentielle" pitchFamily="2" charset="0"/>
              </a:rPr>
              <a:t>DR RYAN DE CRUZ, </a:t>
            </a:r>
            <a:r>
              <a:rPr lang="en-AU" sz="1100" b="0" i="0" u="none" strike="noStrike" dirty="0">
                <a:solidFill>
                  <a:srgbClr val="000000"/>
                </a:solidFill>
                <a:effectLst/>
                <a:latin typeface="LOREAL Essentielle" pitchFamily="2" charset="0"/>
              </a:rPr>
              <a:t>DERMATOLOGIST, SOUTHERN DERMATOLOGY, VIC, AU</a:t>
            </a:r>
            <a:r>
              <a:rPr lang="en-AU" sz="1100" b="0" i="0" dirty="0">
                <a:solidFill>
                  <a:srgbClr val="000000"/>
                </a:solidFill>
                <a:effectLst/>
                <a:latin typeface="LOREAL Essentielle" pitchFamily="2" charset="0"/>
              </a:rPr>
              <a:t>​</a:t>
            </a:r>
          </a:p>
          <a:p>
            <a:pPr fontAlgn="base"/>
            <a:endParaRPr lang="en-AU" sz="1100" b="0" i="0" dirty="0">
              <a:solidFill>
                <a:srgbClr val="000000"/>
              </a:solidFill>
              <a:effectLst/>
              <a:latin typeface="LOREAL Essentielle" pitchFamily="2" charset="0"/>
            </a:endParaRPr>
          </a:p>
          <a:p>
            <a:pPr fontAlgn="base"/>
            <a:r>
              <a:rPr lang="en-AU" sz="1100" b="1" i="0" u="none" strike="noStrike" dirty="0">
                <a:solidFill>
                  <a:srgbClr val="000000"/>
                </a:solidFill>
                <a:effectLst/>
                <a:latin typeface="LOREAL Essentielle" pitchFamily="2" charset="0"/>
              </a:rPr>
              <a:t>DR AJ (ADRIAN) SEINE</a:t>
            </a:r>
            <a:r>
              <a:rPr lang="en-AU" sz="1100" b="0" i="0" dirty="0">
                <a:solidFill>
                  <a:srgbClr val="000000"/>
                </a:solidFill>
                <a:effectLst/>
                <a:latin typeface="LOREAL Essentielle" pitchFamily="2" charset="0"/>
              </a:rPr>
              <a:t>​, </a:t>
            </a:r>
            <a:r>
              <a:rPr lang="en-AU" sz="1100" b="0" i="0" u="none" strike="noStrike" dirty="0">
                <a:solidFill>
                  <a:srgbClr val="000000"/>
                </a:solidFill>
                <a:effectLst/>
                <a:latin typeface="LOREAL Essentielle" pitchFamily="2" charset="0"/>
              </a:rPr>
              <a:t>DERMATOLOGIST, SKIN CENTRE, TAURANGA, NZ</a:t>
            </a:r>
            <a:r>
              <a:rPr lang="en-AU" sz="1100" b="0" i="0" dirty="0">
                <a:solidFill>
                  <a:srgbClr val="000000"/>
                </a:solidFill>
                <a:effectLst/>
                <a:latin typeface="LOREAL Essentielle" pitchFamily="2" charset="0"/>
              </a:rPr>
              <a:t>​</a:t>
            </a:r>
          </a:p>
          <a:p>
            <a:pPr fontAlgn="base"/>
            <a:endParaRPr lang="en-AU" sz="1100" b="0" i="0" dirty="0">
              <a:solidFill>
                <a:srgbClr val="000000"/>
              </a:solidFill>
              <a:effectLst/>
              <a:latin typeface="LOREAL Essentielle" pitchFamily="2" charset="0"/>
            </a:endParaRPr>
          </a:p>
          <a:p>
            <a:pPr fontAlgn="base"/>
            <a:r>
              <a:rPr lang="en-AU" sz="1100" b="1" i="0" u="none" strike="noStrike" dirty="0">
                <a:solidFill>
                  <a:srgbClr val="000000"/>
                </a:solidFill>
                <a:effectLst/>
                <a:latin typeface="LOREAL Essentielle" pitchFamily="2" charset="0"/>
              </a:rPr>
              <a:t>DR LOUISE REICHE</a:t>
            </a:r>
            <a:r>
              <a:rPr lang="en-AU" sz="1100" dirty="0">
                <a:solidFill>
                  <a:srgbClr val="000000"/>
                </a:solidFill>
                <a:latin typeface="LOREAL Essentielle" pitchFamily="2" charset="0"/>
              </a:rPr>
              <a:t>, </a:t>
            </a:r>
            <a:r>
              <a:rPr lang="en-AU" sz="1100" b="0" i="0" u="none" strike="noStrike" dirty="0">
                <a:solidFill>
                  <a:srgbClr val="000000"/>
                </a:solidFill>
                <a:effectLst/>
                <a:latin typeface="LOREAL Essentielle" pitchFamily="2" charset="0"/>
              </a:rPr>
              <a:t>DERMATOLOGIST, KAURI HEALTH CENTRE, PALMERSTON NORTH, NZ</a:t>
            </a:r>
            <a:r>
              <a:rPr lang="en-AU" sz="1100" b="0" i="0" dirty="0">
                <a:solidFill>
                  <a:srgbClr val="000000"/>
                </a:solidFill>
                <a:effectLst/>
                <a:latin typeface="LOREAL Essentielle" pitchFamily="2" charset="0"/>
              </a:rPr>
              <a:t>​</a:t>
            </a:r>
          </a:p>
          <a:p>
            <a:pPr fontAlgn="base"/>
            <a:endParaRPr lang="en-AU" sz="1100" b="0" i="0" dirty="0">
              <a:solidFill>
                <a:srgbClr val="000000"/>
              </a:solidFill>
              <a:effectLst/>
              <a:latin typeface="LOREAL Essentielle" pitchFamily="2" charset="0"/>
            </a:endParaRPr>
          </a:p>
          <a:p>
            <a:pPr fontAlgn="base"/>
            <a:r>
              <a:rPr lang="en-AU" sz="1100" b="1" i="0" u="none" strike="noStrike" dirty="0">
                <a:solidFill>
                  <a:srgbClr val="000000"/>
                </a:solidFill>
                <a:effectLst/>
                <a:latin typeface="LOREAL Essentielle" pitchFamily="2" charset="0"/>
              </a:rPr>
              <a:t>DR AARON BOYCE, </a:t>
            </a:r>
            <a:r>
              <a:rPr lang="en-AU" sz="1100" b="0" i="0" u="none" strike="noStrike" dirty="0">
                <a:solidFill>
                  <a:srgbClr val="000000"/>
                </a:solidFill>
                <a:effectLst/>
                <a:latin typeface="LOREAL Essentielle" pitchFamily="2" charset="0"/>
              </a:rPr>
              <a:t>DERMATOLOGIST, TOWNSVILLE UNIVERSITY HOSPITAL, QLD, AU</a:t>
            </a:r>
            <a:r>
              <a:rPr lang="en-AU" sz="1100" b="0" i="0" dirty="0">
                <a:solidFill>
                  <a:srgbClr val="000000"/>
                </a:solidFill>
                <a:effectLst/>
                <a:latin typeface="LOREAL Essentielle" pitchFamily="2" charset="0"/>
              </a:rPr>
              <a:t>​</a:t>
            </a:r>
          </a:p>
          <a:p>
            <a:pPr fontAlgn="base"/>
            <a:endParaRPr lang="en-AU" sz="1100" b="0" i="0" dirty="0">
              <a:solidFill>
                <a:srgbClr val="000000"/>
              </a:solidFill>
              <a:effectLst/>
              <a:latin typeface="LOREAL Essentielle" pitchFamily="2" charset="0"/>
            </a:endParaRPr>
          </a:p>
          <a:p>
            <a:pPr fontAlgn="base"/>
            <a:r>
              <a:rPr lang="en-AU" sz="1100" b="1" i="0" u="none" strike="noStrike" dirty="0">
                <a:solidFill>
                  <a:srgbClr val="000000"/>
                </a:solidFill>
                <a:effectLst/>
                <a:latin typeface="LOREAL Essentielle" pitchFamily="2" charset="0"/>
              </a:rPr>
              <a:t>DR PHILIP TONG</a:t>
            </a:r>
            <a:r>
              <a:rPr lang="en-AU" sz="1100" b="0" i="0" dirty="0">
                <a:solidFill>
                  <a:srgbClr val="000000"/>
                </a:solidFill>
                <a:effectLst/>
                <a:latin typeface="LOREAL Essentielle" pitchFamily="2" charset="0"/>
              </a:rPr>
              <a:t>​, </a:t>
            </a:r>
            <a:r>
              <a:rPr lang="en-AU" sz="1100" b="0" i="0" u="none" strike="noStrike" dirty="0">
                <a:solidFill>
                  <a:srgbClr val="000000"/>
                </a:solidFill>
                <a:effectLst/>
                <a:latin typeface="LOREAL Essentielle" pitchFamily="2" charset="0"/>
              </a:rPr>
              <a:t>DERMATOLOGIST, DERMATOLOGY JUNCTION, NSW, AU</a:t>
            </a:r>
            <a:r>
              <a:rPr lang="en-AU" sz="1100" b="0" i="0" dirty="0">
                <a:solidFill>
                  <a:srgbClr val="000000"/>
                </a:solidFill>
                <a:effectLst/>
                <a:latin typeface="LOREAL Essentielle" pitchFamily="2" charset="0"/>
              </a:rPr>
              <a:t>​</a:t>
            </a:r>
          </a:p>
          <a:p>
            <a:pPr fontAlgn="base"/>
            <a:endParaRPr lang="en-AU" sz="1100" b="0" i="0" dirty="0">
              <a:solidFill>
                <a:srgbClr val="000000"/>
              </a:solidFill>
              <a:effectLst/>
              <a:latin typeface="LOREAL Essentielle" pitchFamily="2" charset="0"/>
            </a:endParaRPr>
          </a:p>
          <a:p>
            <a:pPr fontAlgn="base"/>
            <a:r>
              <a:rPr lang="en-AU" sz="1100" b="1" i="0" u="none" strike="noStrike" dirty="0">
                <a:solidFill>
                  <a:srgbClr val="000000"/>
                </a:solidFill>
                <a:effectLst/>
                <a:latin typeface="LOREAL Essentielle" pitchFamily="2" charset="0"/>
              </a:rPr>
              <a:t>DR SOLANGE GREEN</a:t>
            </a:r>
            <a:r>
              <a:rPr lang="en-AU" sz="1100" b="0" i="0" dirty="0">
                <a:solidFill>
                  <a:srgbClr val="000000"/>
                </a:solidFill>
                <a:effectLst/>
                <a:latin typeface="LOREAL Essentielle" pitchFamily="2" charset="0"/>
              </a:rPr>
              <a:t>​, </a:t>
            </a:r>
            <a:r>
              <a:rPr lang="en-AU" sz="1100" b="0" i="0" u="none" strike="noStrike" dirty="0">
                <a:solidFill>
                  <a:srgbClr val="000000"/>
                </a:solidFill>
                <a:effectLst/>
                <a:latin typeface="LOREAL Essentielle" pitchFamily="2" charset="0"/>
              </a:rPr>
              <a:t>GP, THE MELANOMA CENTRE, QLD, AU</a:t>
            </a:r>
            <a:r>
              <a:rPr lang="en-AU" sz="1100" b="0" i="0" dirty="0">
                <a:solidFill>
                  <a:srgbClr val="000000"/>
                </a:solidFill>
                <a:effectLst/>
                <a:latin typeface="LOREAL Essentielle" pitchFamily="2" charset="0"/>
              </a:rPr>
              <a:t>​</a:t>
            </a:r>
          </a:p>
          <a:p>
            <a:pPr fontAlgn="base"/>
            <a:endParaRPr lang="en-AU" sz="1100" b="0" i="0" dirty="0">
              <a:solidFill>
                <a:srgbClr val="000000"/>
              </a:solidFill>
              <a:effectLst/>
              <a:latin typeface="LOREAL Essentielle" pitchFamily="2" charset="0"/>
            </a:endParaRPr>
          </a:p>
          <a:p>
            <a:pPr fontAlgn="base"/>
            <a:r>
              <a:rPr lang="en-AU" sz="1100" b="1" i="0" u="none" strike="noStrike" dirty="0">
                <a:solidFill>
                  <a:srgbClr val="000000"/>
                </a:solidFill>
                <a:effectLst/>
                <a:latin typeface="LOREAL Essentielle" pitchFamily="2" charset="0"/>
              </a:rPr>
              <a:t>DR JEREMY HUDSON</a:t>
            </a:r>
            <a:r>
              <a:rPr lang="en-AU" sz="1100" b="0" i="0" dirty="0">
                <a:solidFill>
                  <a:srgbClr val="000000"/>
                </a:solidFill>
                <a:effectLst/>
                <a:latin typeface="LOREAL Essentielle" pitchFamily="2" charset="0"/>
              </a:rPr>
              <a:t>​, </a:t>
            </a:r>
            <a:r>
              <a:rPr lang="en-AU" sz="1100" b="0" i="0" u="none" strike="noStrike" dirty="0">
                <a:solidFill>
                  <a:srgbClr val="000000"/>
                </a:solidFill>
                <a:effectLst/>
                <a:latin typeface="LOREAL Essentielle" pitchFamily="2" charset="0"/>
              </a:rPr>
              <a:t>GP, NORTH QUEENSLAND SKIN CENTRE, QLD, AU</a:t>
            </a:r>
            <a:r>
              <a:rPr lang="en-AU" sz="1100" b="0" i="0" dirty="0">
                <a:solidFill>
                  <a:srgbClr val="000000"/>
                </a:solidFill>
                <a:effectLst/>
                <a:latin typeface="LOREAL Essentielle" pitchFamily="2" charset="0"/>
              </a:rPr>
              <a:t>​</a:t>
            </a:r>
          </a:p>
          <a:p>
            <a:pPr marL="0" indent="0" fontAlgn="base">
              <a:buNone/>
            </a:pPr>
            <a:endParaRPr lang="en-AU" sz="1100" b="0" i="0" dirty="0">
              <a:solidFill>
                <a:srgbClr val="000000"/>
              </a:solidFill>
              <a:effectLst/>
              <a:latin typeface="LOREAL Essentielle" pitchFamily="2" charset="0"/>
            </a:endParaRPr>
          </a:p>
          <a:p>
            <a:pPr fontAlgn="base"/>
            <a:r>
              <a:rPr lang="en-AU" sz="1100" b="1" i="0" u="none" strike="noStrike" dirty="0">
                <a:solidFill>
                  <a:srgbClr val="000000"/>
                </a:solidFill>
                <a:effectLst/>
                <a:latin typeface="LOREAL Essentielle" pitchFamily="2" charset="0"/>
              </a:rPr>
              <a:t>MR JIM SIDEROV</a:t>
            </a:r>
            <a:r>
              <a:rPr lang="en-AU" sz="1100" b="0" i="0" dirty="0">
                <a:solidFill>
                  <a:srgbClr val="000000"/>
                </a:solidFill>
                <a:effectLst/>
                <a:latin typeface="LOREAL Essentielle" pitchFamily="2" charset="0"/>
              </a:rPr>
              <a:t>​</a:t>
            </a:r>
            <a:r>
              <a:rPr lang="en-AU" sz="1100" dirty="0">
                <a:solidFill>
                  <a:srgbClr val="000000"/>
                </a:solidFill>
                <a:latin typeface="LOREAL Essentielle" pitchFamily="2" charset="0"/>
              </a:rPr>
              <a:t>, </a:t>
            </a:r>
            <a:r>
              <a:rPr lang="en-AU" sz="1100" b="0" i="0" u="none" strike="noStrike" dirty="0">
                <a:solidFill>
                  <a:srgbClr val="000000"/>
                </a:solidFill>
                <a:effectLst/>
                <a:latin typeface="LOREAL Essentielle" pitchFamily="2" charset="0"/>
              </a:rPr>
              <a:t>PHARMACIST, AUSTIN HEALTH, VIC, AU </a:t>
            </a:r>
            <a:endParaRPr lang="en-AU" sz="1100" b="0" i="0" dirty="0">
              <a:solidFill>
                <a:srgbClr val="000000"/>
              </a:solidFill>
              <a:effectLst/>
              <a:latin typeface="LOREAL Essentielle" pitchFamily="2" charset="0"/>
            </a:endParaRPr>
          </a:p>
        </p:txBody>
      </p:sp>
      <p:sp>
        <p:nvSpPr>
          <p:cNvPr id="5" name="Titre 2">
            <a:extLst>
              <a:ext uri="{FF2B5EF4-FFF2-40B4-BE49-F238E27FC236}">
                <a16:creationId xmlns:a16="http://schemas.microsoft.com/office/drawing/2014/main" id="{3D8250D2-F74C-E535-E227-4DC7526E173C}"/>
              </a:ext>
            </a:extLst>
          </p:cNvPr>
          <p:cNvSpPr txBox="1">
            <a:spLocks/>
          </p:cNvSpPr>
          <p:nvPr/>
        </p:nvSpPr>
        <p:spPr>
          <a:xfrm>
            <a:off x="4712075" y="321401"/>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r>
              <a:rPr kumimoji="0" lang="fr-FR" sz="2400" b="1"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rPr>
              <a:t>MEMBERS OF THE BOARD</a:t>
            </a:r>
          </a:p>
        </p:txBody>
      </p:sp>
      <p:pic>
        <p:nvPicPr>
          <p:cNvPr id="2" name="Image 3">
            <a:extLst>
              <a:ext uri="{FF2B5EF4-FFF2-40B4-BE49-F238E27FC236}">
                <a16:creationId xmlns:a16="http://schemas.microsoft.com/office/drawing/2014/main" id="{927DEC7C-AB39-0788-B35A-4C0240EEA5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2655" y="6178773"/>
            <a:ext cx="2519345" cy="647292"/>
          </a:xfrm>
          <a:prstGeom prst="rect">
            <a:avLst/>
          </a:prstGeom>
        </p:spPr>
      </p:pic>
      <p:sp>
        <p:nvSpPr>
          <p:cNvPr id="6" name="Rectangle 5">
            <a:extLst>
              <a:ext uri="{FF2B5EF4-FFF2-40B4-BE49-F238E27FC236}">
                <a16:creationId xmlns:a16="http://schemas.microsoft.com/office/drawing/2014/main" id="{AA5B91E9-2201-4A58-7609-E9311DE56582}"/>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50B60884-395F-B793-5A69-F8CE6F57EF13}"/>
              </a:ext>
            </a:extLst>
          </p:cNvPr>
          <p:cNvSpPr/>
          <p:nvPr/>
        </p:nvSpPr>
        <p:spPr>
          <a:xfrm>
            <a:off x="1778" y="1779"/>
            <a:ext cx="4710297" cy="955713"/>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LOREAL Essentielle" pitchFamily="2" charset="0"/>
              </a:rPr>
              <a:t>AUSTRALIA AND NEW ZEALAND LOCAL AK ADVISORY BOARD</a:t>
            </a:r>
          </a:p>
        </p:txBody>
      </p:sp>
    </p:spTree>
    <p:extLst>
      <p:ext uri="{BB962C8B-B14F-4D97-AF65-F5344CB8AC3E}">
        <p14:creationId xmlns:p14="http://schemas.microsoft.com/office/powerpoint/2010/main" val="328326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Summary</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2399" y="6386492"/>
            <a:ext cx="1417517" cy="364201"/>
          </a:xfrm>
          <a:prstGeom prst="rect">
            <a:avLst/>
          </a:prstGeom>
        </p:spPr>
      </p:pic>
      <p:graphicFrame>
        <p:nvGraphicFramePr>
          <p:cNvPr id="12" name="Table 12">
            <a:extLst>
              <a:ext uri="{FF2B5EF4-FFF2-40B4-BE49-F238E27FC236}">
                <a16:creationId xmlns:a16="http://schemas.microsoft.com/office/drawing/2014/main" id="{C9332209-ED2E-FC33-E6CB-AD5E9A5AA900}"/>
              </a:ext>
            </a:extLst>
          </p:cNvPr>
          <p:cNvGraphicFramePr>
            <a:graphicFrameLocks noGrp="1"/>
          </p:cNvGraphicFramePr>
          <p:nvPr>
            <p:ph idx="1"/>
            <p:extLst>
              <p:ext uri="{D42A27DB-BD31-4B8C-83A1-F6EECF244321}">
                <p14:modId xmlns:p14="http://schemas.microsoft.com/office/powerpoint/2010/main" val="3097483257"/>
              </p:ext>
            </p:extLst>
          </p:nvPr>
        </p:nvGraphicFramePr>
        <p:xfrm>
          <a:off x="582749" y="726012"/>
          <a:ext cx="11540295" cy="5563235"/>
        </p:xfrm>
        <a:graphic>
          <a:graphicData uri="http://schemas.openxmlformats.org/drawingml/2006/table">
            <a:tbl>
              <a:tblPr firstRow="1" bandRow="1">
                <a:tableStyleId>{0E3FDE45-AF77-4B5C-9715-49D594BDF05E}</a:tableStyleId>
              </a:tblPr>
              <a:tblGrid>
                <a:gridCol w="3846765">
                  <a:extLst>
                    <a:ext uri="{9D8B030D-6E8A-4147-A177-3AD203B41FA5}">
                      <a16:colId xmlns:a16="http://schemas.microsoft.com/office/drawing/2014/main" val="2576356484"/>
                    </a:ext>
                  </a:extLst>
                </a:gridCol>
                <a:gridCol w="3846765">
                  <a:extLst>
                    <a:ext uri="{9D8B030D-6E8A-4147-A177-3AD203B41FA5}">
                      <a16:colId xmlns:a16="http://schemas.microsoft.com/office/drawing/2014/main" val="2559899365"/>
                    </a:ext>
                  </a:extLst>
                </a:gridCol>
                <a:gridCol w="3846765">
                  <a:extLst>
                    <a:ext uri="{9D8B030D-6E8A-4147-A177-3AD203B41FA5}">
                      <a16:colId xmlns:a16="http://schemas.microsoft.com/office/drawing/2014/main" val="2292614358"/>
                    </a:ext>
                  </a:extLst>
                </a:gridCol>
              </a:tblGrid>
              <a:tr h="235486">
                <a:tc>
                  <a:txBody>
                    <a:bodyPr/>
                    <a:lstStyle/>
                    <a:p>
                      <a:endParaRPr lang="en-AU" sz="1050" dirty="0">
                        <a:latin typeface="LOREAL Essentielle" pitchFamily="2"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1400" dirty="0">
                          <a:latin typeface="LOREAL Essentielle" pitchFamily="2" charset="0"/>
                        </a:rPr>
                        <a:t>Field-directed treatments</a:t>
                      </a:r>
                      <a:endParaRPr lang="en-AU" sz="1400" dirty="0">
                        <a:latin typeface="LOREAL Essentielle" pitchFamily="2" charset="0"/>
                      </a:endParaRPr>
                    </a:p>
                  </a:txBody>
                  <a:tcPr>
                    <a:lnB w="12700" cap="flat" cmpd="sng" algn="ctr">
                      <a:solidFill>
                        <a:schemeClr val="tx1"/>
                      </a:solidFill>
                      <a:prstDash val="solid"/>
                      <a:round/>
                      <a:headEnd type="none" w="med" len="med"/>
                      <a:tailEnd type="none" w="med" len="med"/>
                    </a:lnB>
                  </a:tcPr>
                </a:tc>
                <a:tc>
                  <a:txBody>
                    <a:bodyPr/>
                    <a:lstStyle/>
                    <a:p>
                      <a:endParaRPr lang="en-AU" sz="1050" dirty="0">
                        <a:latin typeface="LOREAL Essentielle" pitchFamily="2"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3296153"/>
                  </a:ext>
                </a:extLst>
              </a:tr>
              <a:tr h="3617162">
                <a:tc>
                  <a:txBody>
                    <a:bodyPr/>
                    <a:lstStyle/>
                    <a:p>
                      <a:pPr marL="0" lvl="0" indent="0">
                        <a:buFont typeface="Arial" panose="020B0604020202020204" pitchFamily="34" charset="0"/>
                        <a:buNone/>
                      </a:pPr>
                      <a:r>
                        <a:rPr lang="en-AU" sz="1200" b="1" u="sng" kern="1200" dirty="0">
                          <a:solidFill>
                            <a:schemeClr val="tx1"/>
                          </a:solidFill>
                          <a:effectLst/>
                          <a:latin typeface="LOREAL Essentielle" pitchFamily="2" charset="0"/>
                          <a:ea typeface="+mn-ea"/>
                          <a:cs typeface="+mn-cs"/>
                        </a:rPr>
                        <a:t>Pre-care</a:t>
                      </a:r>
                      <a:r>
                        <a:rPr lang="en-AU" sz="1200" b="1" kern="1200" dirty="0">
                          <a:solidFill>
                            <a:schemeClr val="tx1"/>
                          </a:solidFill>
                          <a:effectLst/>
                          <a:latin typeface="LOREAL Essentielle" pitchFamily="2" charset="0"/>
                          <a:ea typeface="+mn-ea"/>
                          <a:cs typeface="+mn-cs"/>
                        </a:rPr>
                        <a:t> </a:t>
                      </a:r>
                    </a:p>
                    <a:p>
                      <a:pPr marL="0" lvl="0" indent="0">
                        <a:buFont typeface="Arial" panose="020B0604020202020204" pitchFamily="34" charset="0"/>
                        <a:buNone/>
                      </a:pPr>
                      <a:endParaRPr lang="en-AU" sz="900" b="1" kern="1200" dirty="0">
                        <a:solidFill>
                          <a:schemeClr val="tx1"/>
                        </a:solidFill>
                        <a:effectLst/>
                        <a:latin typeface="LOREAL Essentielle" pitchFamily="2" charset="0"/>
                        <a:ea typeface="+mn-ea"/>
                        <a:cs typeface="+mn-cs"/>
                      </a:endParaRPr>
                    </a:p>
                    <a:p>
                      <a:pPr marL="285750" lvl="0" indent="-285750">
                        <a:buFont typeface="Arial" panose="020B0604020202020204" pitchFamily="34" charset="0"/>
                        <a:buChar char="•"/>
                      </a:pPr>
                      <a:r>
                        <a:rPr lang="en-AU" sz="900" b="0" kern="1200" dirty="0">
                          <a:solidFill>
                            <a:schemeClr val="tx1"/>
                          </a:solidFill>
                          <a:effectLst/>
                          <a:latin typeface="LOREAL Essentielle" pitchFamily="2" charset="0"/>
                          <a:ea typeface="+mn-ea"/>
                          <a:cs typeface="+mn-cs"/>
                        </a:rPr>
                        <a:t>Remove makeup.</a:t>
                      </a:r>
                    </a:p>
                    <a:p>
                      <a:pPr marL="285750" lvl="0" indent="-285750">
                        <a:buFont typeface="Arial" panose="020B0604020202020204" pitchFamily="34" charset="0"/>
                        <a:buChar char="•"/>
                      </a:pPr>
                      <a:r>
                        <a:rPr lang="en-AU" sz="900" b="0" kern="1200" dirty="0">
                          <a:solidFill>
                            <a:schemeClr val="tx1"/>
                          </a:solidFill>
                          <a:effectLst/>
                          <a:latin typeface="LOREAL Essentielle" pitchFamily="2" charset="0"/>
                          <a:ea typeface="+mn-ea"/>
                          <a:cs typeface="+mn-cs"/>
                        </a:rPr>
                        <a:t>Wash the area with a gentle soap-free, fragrance free cleanser.</a:t>
                      </a:r>
                    </a:p>
                    <a:p>
                      <a:pPr marL="285750" lvl="0" indent="-285750">
                        <a:buFont typeface="Arial" panose="020B0604020202020204" pitchFamily="34" charset="0"/>
                        <a:buChar char="•"/>
                      </a:pPr>
                      <a:r>
                        <a:rPr lang="en-AU" sz="900" b="0" kern="1200" dirty="0">
                          <a:solidFill>
                            <a:schemeClr val="tx1"/>
                          </a:solidFill>
                          <a:effectLst/>
                          <a:latin typeface="LOREAL Essentielle" pitchFamily="2" charset="0"/>
                          <a:ea typeface="+mn-ea"/>
                          <a:cs typeface="+mn-cs"/>
                        </a:rPr>
                        <a:t>Dry thoroughly.</a:t>
                      </a:r>
                    </a:p>
                    <a:p>
                      <a:pPr marL="285750" indent="-285750">
                        <a:buFont typeface="Arial" panose="020B0604020202020204" pitchFamily="34" charset="0"/>
                        <a:buChar char="•"/>
                      </a:pPr>
                      <a:r>
                        <a:rPr lang="en-AU" sz="900" b="0" kern="1200" dirty="0">
                          <a:solidFill>
                            <a:schemeClr val="tx1"/>
                          </a:solidFill>
                          <a:effectLst/>
                          <a:latin typeface="LOREAL Essentielle" pitchFamily="2" charset="0"/>
                          <a:ea typeface="+mn-ea"/>
                          <a:cs typeface="+mn-cs"/>
                        </a:rPr>
                        <a:t>Consider curettage or the application of keratolytic agent for hyperkeratotic lesions.</a:t>
                      </a:r>
                      <a:endParaRPr lang="en-AU" sz="900" b="0" dirty="0">
                        <a:latin typeface="LOREAL Essentielle"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nSpc>
                          <a:spcPct val="115000"/>
                        </a:lnSpc>
                        <a:buFont typeface="Symbol" panose="05050102010706020507" pitchFamily="18" charset="2"/>
                        <a:buNone/>
                      </a:pPr>
                      <a:r>
                        <a:rPr lang="en-AU" sz="1200" b="1" u="sng" kern="100" dirty="0">
                          <a:effectLst/>
                          <a:latin typeface="LOREAL Essentielle" pitchFamily="2" charset="0"/>
                          <a:ea typeface="Century Gothic" panose="020B0502020202020204" pitchFamily="34" charset="0"/>
                          <a:cs typeface="Arial" panose="020B0604020202020204" pitchFamily="34" charset="0"/>
                        </a:rPr>
                        <a:t>After-care</a:t>
                      </a:r>
                    </a:p>
                    <a:p>
                      <a:pPr marL="0" lvl="0" indent="0">
                        <a:lnSpc>
                          <a:spcPct val="115000"/>
                        </a:lnSpc>
                        <a:buFont typeface="Symbol" panose="05050102010706020507" pitchFamily="18" charset="2"/>
                        <a:buNone/>
                      </a:pPr>
                      <a:endParaRPr lang="en-AU" sz="900" b="1" u="sng" kern="100" dirty="0">
                        <a:effectLst/>
                        <a:latin typeface="LOREAL Essentielle" pitchFamily="2" charset="0"/>
                        <a:ea typeface="Century Gothic" panose="020B050202020202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Use a gentle cleanser with a pH </a:t>
                      </a:r>
                      <a:r>
                        <a:rPr lang="en-AU" sz="900" b="0" kern="100" dirty="0">
                          <a:effectLst/>
                          <a:latin typeface="LOREAL Essentielle" pitchFamily="2" charset="0"/>
                          <a:ea typeface="Century Gothic" panose="020B0502020202020204" pitchFamily="34" charset="0"/>
                          <a:cs typeface="Times New Roman" panose="02020603050405020304" pitchFamily="18" charset="0"/>
                          <a:sym typeface="Symbol" panose="05050102010706020507" pitchFamily="18" charset="2"/>
                        </a:rPr>
                        <a:t></a:t>
                      </a:r>
                      <a:r>
                        <a:rPr lang="en-AU" sz="900" b="0" kern="100" dirty="0">
                          <a:effectLst/>
                          <a:latin typeface="LOREAL Essentielle" pitchFamily="2" charset="0"/>
                          <a:ea typeface="Century Gothic" panose="020B0502020202020204" pitchFamily="34" charset="0"/>
                          <a:cs typeface="Arial" panose="020B0604020202020204" pitchFamily="34" charset="0"/>
                        </a:rPr>
                        <a:t> 5 that is acceptable for all skin types.</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Consider a barrier repair cream such as soothing balm with panthenol.</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Consider an emollient that is fragrance free with a hydrating formulation.</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a:lnSpc>
                          <a:spcPct val="115000"/>
                        </a:lnSpc>
                        <a:spcAft>
                          <a:spcPts val="1000"/>
                        </a:spcAft>
                      </a:pPr>
                      <a:r>
                        <a:rPr lang="en-AU" sz="900" b="0" i="1" kern="100" dirty="0">
                          <a:effectLst/>
                          <a:latin typeface="LOREAL Essentielle" pitchFamily="2" charset="0"/>
                          <a:ea typeface="Century Gothic" panose="020B0502020202020204" pitchFamily="34" charset="0"/>
                          <a:cs typeface="Arial" panose="020B0604020202020204" pitchFamily="34" charset="0"/>
                        </a:rPr>
                        <a:t>Sun protection</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Use sun protection everyday and minimise exposure at peak UV rating. Sun protection should be used when outdoors or near a window.</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Use clothing with a high UPF that covers the body from wrist to ankle. Wear sunglasses and a wide brimmed hat.</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Apply sunscreen with SPF 50+ UVA/UVB protection on all exposed areas. Apply daily on all exposed sites and use an appropriate amount of sunscreen.</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Use clothing on any sites that are inflamed or broken. Do not use sunscreen on these sites. </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Reapply sunscreen twice daily. Apply every two hours when skin is exposed to water, or if in the sun for prolonged periods of time, or if sweating excessively</a:t>
                      </a:r>
                      <a:r>
                        <a:rPr lang="en-AU" sz="900" b="1" kern="100" dirty="0">
                          <a:effectLst/>
                          <a:latin typeface="LOREAL Essentielle" pitchFamily="2" charset="0"/>
                          <a:ea typeface="Century Gothic" panose="020B0502020202020204" pitchFamily="34" charset="0"/>
                          <a:cs typeface="Arial" panose="020B0604020202020204" pitchFamily="34" charset="0"/>
                        </a:rPr>
                        <a:t>.</a:t>
                      </a:r>
                      <a:endParaRPr lang="en-AU" sz="900" b="1" kern="100" dirty="0">
                        <a:effectLst/>
                        <a:latin typeface="LOREAL Essentielle" pitchFamily="2" charset="0"/>
                        <a:ea typeface="Century Gothic" panose="020B0502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nSpc>
                          <a:spcPct val="115000"/>
                        </a:lnSpc>
                        <a:buFont typeface="Symbol" panose="05050102010706020507" pitchFamily="18" charset="2"/>
                        <a:buNone/>
                      </a:pPr>
                      <a:r>
                        <a:rPr lang="en-AU" sz="1200" b="1" u="sng" kern="100" dirty="0">
                          <a:effectLst/>
                          <a:latin typeface="LOREAL Essentielle" pitchFamily="2" charset="0"/>
                          <a:ea typeface="Century Gothic" panose="020B0502020202020204" pitchFamily="34" charset="0"/>
                          <a:cs typeface="Arial" panose="020B0604020202020204" pitchFamily="34" charset="0"/>
                        </a:rPr>
                        <a:t>Prevention of Relapse </a:t>
                      </a:r>
                    </a:p>
                    <a:p>
                      <a:pPr marL="0" lvl="0" indent="0">
                        <a:lnSpc>
                          <a:spcPct val="115000"/>
                        </a:lnSpc>
                        <a:buFont typeface="Symbol" panose="05050102010706020507" pitchFamily="18" charset="2"/>
                        <a:buNone/>
                      </a:pPr>
                      <a:endParaRPr lang="en-AU" sz="900" b="1" u="sng" kern="100" dirty="0">
                        <a:effectLst/>
                        <a:latin typeface="LOREAL Essentielle" pitchFamily="2" charset="0"/>
                        <a:ea typeface="Century Gothic" panose="020B050202020202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lang="en-AU" sz="900" b="0" kern="100" dirty="0">
                          <a:effectLst/>
                          <a:latin typeface="LOREAL Essentielle" pitchFamily="2" charset="0"/>
                          <a:ea typeface="Century Gothic" panose="020B0502020202020204" pitchFamily="34" charset="0"/>
                          <a:cs typeface="Arial" panose="020B0604020202020204" pitchFamily="34" charset="0"/>
                        </a:rPr>
                        <a:t>Consider the use of oral nicotinamide in the morning and evening if patient is at high risk for developing skin cancer or frequent relapse of skin cancer. Know when to refer to a dermatologist for oral acitretin.</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Consider the use of topical retinoids for chronic actinic damage reversal.</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a:lnSpc>
                          <a:spcPct val="115000"/>
                        </a:lnSpc>
                        <a:spcAft>
                          <a:spcPts val="1000"/>
                        </a:spcAft>
                      </a:pPr>
                      <a:r>
                        <a:rPr lang="en-AU" sz="900" b="0" i="1" kern="100" dirty="0">
                          <a:effectLst/>
                          <a:latin typeface="LOREAL Essentielle" pitchFamily="2" charset="0"/>
                          <a:ea typeface="Century Gothic" panose="020B0502020202020204" pitchFamily="34" charset="0"/>
                          <a:cs typeface="Arial" panose="020B0604020202020204" pitchFamily="34" charset="0"/>
                        </a:rPr>
                        <a:t>Sun protection</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Use sun protection everyday and minimise exposure at peak UV rating. Sun protection should be used when outdoors or near a window.</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Use clothing with a high UPF that covers the body from wrist to ankle. Wear sunglasses and a wide brimmed hat.</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Apply sunscreen with SPF 50+ UVA/UVB protection on all exposed areas. Apply daily on all exposed sites and use an appropriate amount of sunscreen.</a:t>
                      </a:r>
                      <a:endParaRPr lang="en-AU" sz="900" b="0" kern="100" dirty="0">
                        <a:effectLst/>
                        <a:latin typeface="LOREAL Essentielle" pitchFamily="2" charset="0"/>
                        <a:ea typeface="Century Gothic" panose="020B050202020202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AU" sz="900" b="0" kern="100" dirty="0">
                          <a:effectLst/>
                          <a:latin typeface="LOREAL Essentielle" pitchFamily="2" charset="0"/>
                          <a:ea typeface="Century Gothic" panose="020B0502020202020204" pitchFamily="34" charset="0"/>
                          <a:cs typeface="Arial" panose="020B0604020202020204" pitchFamily="34" charset="0"/>
                        </a:rPr>
                        <a:t>Reapply sunscreen twice daily. Apply every two hours when skin is exposed to water, or if in the sun for prolonged periods of time, or if </a:t>
                      </a:r>
                      <a:r>
                        <a:rPr lang="en-AU" sz="900" b="0" kern="100" dirty="0">
                          <a:solidFill>
                            <a:schemeClr val="tx1"/>
                          </a:solidFill>
                          <a:effectLst/>
                          <a:latin typeface="LOREAL Essentielle" pitchFamily="2" charset="0"/>
                          <a:ea typeface="Century Gothic" panose="020B0502020202020204" pitchFamily="34" charset="0"/>
                          <a:cs typeface="Arial" panose="020B0604020202020204" pitchFamily="34" charset="0"/>
                        </a:rPr>
                        <a:t>sweating excessively.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6549192"/>
                  </a:ext>
                </a:extLst>
              </a:tr>
              <a:tr h="30907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LOREAL Essentielle" pitchFamily="2" charset="0"/>
                        </a:rPr>
                        <a:t>Lesion-directed treatments</a:t>
                      </a:r>
                      <a:endParaRPr lang="en-AU" sz="1400" b="1" dirty="0">
                        <a:latin typeface="LOREAL Essentielle" pitchFamily="2" charset="0"/>
                      </a:endParaRPr>
                    </a:p>
                    <a:p>
                      <a:pPr algn="ctr"/>
                      <a:endParaRPr lang="en-AU" sz="600" dirty="0">
                        <a:latin typeface="LOREAL Essentielle"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latin typeface="LOREAL Essentielle" pitchFamily="2" charset="0"/>
                        </a:rPr>
                        <a:t>Lesion-directed treatments</a:t>
                      </a:r>
                      <a:endParaRPr lang="en-AU" sz="1000" b="1" dirty="0">
                        <a:latin typeface="LOREAL Essentielle" pitchFamily="2" charset="0"/>
                      </a:endParaRPr>
                    </a:p>
                    <a:p>
                      <a:endParaRPr lang="en-AU" sz="500" dirty="0">
                        <a:latin typeface="LOREAL Essentielle" pitchFamily="2" charset="0"/>
                      </a:endParaRPr>
                    </a:p>
                  </a:txBody>
                  <a:tcPr>
                    <a:lnT w="12700" cap="flat" cmpd="sng" algn="ctr">
                      <a:solidFill>
                        <a:schemeClr val="tx1"/>
                      </a:solidFill>
                      <a:prstDash val="solid"/>
                      <a:round/>
                      <a:headEnd type="none" w="med" len="med"/>
                      <a:tailEnd type="none" w="med" len="med"/>
                    </a:lnT>
                  </a:tcPr>
                </a:tc>
                <a:tc hMerge="1">
                  <a:txBody>
                    <a:bodyPr/>
                    <a:lstStyle/>
                    <a:p>
                      <a:endParaRPr lang="en-AU" sz="500" dirty="0">
                        <a:latin typeface="LOREAL Essentielle" pitchFamily="2"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249441860"/>
                  </a:ext>
                </a:extLst>
              </a:tr>
              <a:tr h="193203">
                <a:tc>
                  <a:txBody>
                    <a:bodyPr/>
                    <a:lstStyle/>
                    <a:p>
                      <a:pPr marL="0" indent="0">
                        <a:buFont typeface="Arial" panose="020B0604020202020204" pitchFamily="34" charset="0"/>
                        <a:buNone/>
                      </a:pPr>
                      <a:r>
                        <a:rPr lang="en-AU" sz="1200" b="1" u="sng" kern="100" dirty="0">
                          <a:solidFill>
                            <a:schemeClr val="tx1"/>
                          </a:solidFill>
                          <a:effectLst/>
                          <a:latin typeface="LOREAL Essentielle" pitchFamily="2" charset="0"/>
                          <a:ea typeface="+mn-ea"/>
                          <a:cs typeface="Arial" panose="020B0604020202020204" pitchFamily="34" charset="0"/>
                        </a:rPr>
                        <a:t>Pre-care</a:t>
                      </a:r>
                    </a:p>
                    <a:p>
                      <a:pPr marL="0" indent="0">
                        <a:buFont typeface="Arial" panose="020B0604020202020204" pitchFamily="34" charset="0"/>
                        <a:buNone/>
                      </a:pPr>
                      <a:endParaRPr lang="en-AU" sz="900" b="1" u="sng" kern="100" dirty="0">
                        <a:solidFill>
                          <a:schemeClr val="tx1"/>
                        </a:solidFill>
                        <a:effectLst/>
                        <a:latin typeface="LOREAL Essentielle" pitchFamily="2" charset="0"/>
                        <a:ea typeface="+mn-ea"/>
                        <a:cs typeface="Arial" panose="020B0604020202020204" pitchFamily="34" charset="0"/>
                      </a:endParaRPr>
                    </a:p>
                    <a:p>
                      <a:pPr marL="171450" indent="-171450">
                        <a:buFont typeface="Arial" panose="020B0604020202020204" pitchFamily="34" charset="0"/>
                        <a:buChar char="•"/>
                      </a:pPr>
                      <a:r>
                        <a:rPr lang="en-AU" sz="900" b="0" kern="100" dirty="0">
                          <a:solidFill>
                            <a:schemeClr val="tx1"/>
                          </a:solidFill>
                          <a:effectLst/>
                          <a:latin typeface="LOREAL Essentielle" pitchFamily="2" charset="0"/>
                          <a:ea typeface="+mn-ea"/>
                          <a:cs typeface="Arial" panose="020B0604020202020204" pitchFamily="34" charset="0"/>
                        </a:rPr>
                        <a:t>Consider curettage for hyperkeratotic lesions</a:t>
                      </a:r>
                    </a:p>
                  </a:txBody>
                  <a:tcPr>
                    <a:lnT w="12700" cap="flat" cmpd="sng" algn="ctr">
                      <a:solidFill>
                        <a:schemeClr val="tx1"/>
                      </a:solidFill>
                      <a:prstDash val="solid"/>
                      <a:round/>
                      <a:headEnd type="none" w="med" len="med"/>
                      <a:tailEnd type="none" w="med" len="med"/>
                    </a:lnT>
                  </a:tcPr>
                </a:tc>
                <a:tc>
                  <a:txBody>
                    <a:bodyPr/>
                    <a:lstStyle/>
                    <a:p>
                      <a:r>
                        <a:rPr lang="en-US" sz="1200" b="1" u="sng" kern="100" dirty="0">
                          <a:solidFill>
                            <a:schemeClr val="tx1"/>
                          </a:solidFill>
                          <a:effectLst/>
                          <a:latin typeface="LOREAL Essentielle" pitchFamily="2" charset="0"/>
                          <a:cs typeface="Arial" panose="020B0604020202020204" pitchFamily="34" charset="0"/>
                        </a:rPr>
                        <a:t>After-care</a:t>
                      </a:r>
                    </a:p>
                    <a:p>
                      <a:endParaRPr lang="en-US" sz="900" b="1" u="sng" kern="100" dirty="0">
                        <a:solidFill>
                          <a:schemeClr val="tx1"/>
                        </a:solidFill>
                        <a:effectLst/>
                        <a:latin typeface="LOREAL Essentielle" pitchFamily="2" charset="0"/>
                        <a:cs typeface="Arial" panose="020B0604020202020204" pitchFamily="34" charset="0"/>
                      </a:endParaRPr>
                    </a:p>
                    <a:p>
                      <a:pPr marL="285750" lvl="0" indent="-285750">
                        <a:buFont typeface="Arial" panose="020B0604020202020204" pitchFamily="34" charset="0"/>
                        <a:buChar char="•"/>
                      </a:pPr>
                      <a:r>
                        <a:rPr lang="en-AU" sz="900" b="0" kern="100" dirty="0">
                          <a:solidFill>
                            <a:schemeClr val="tx1"/>
                          </a:solidFill>
                          <a:effectLst/>
                          <a:latin typeface="LOREAL Essentielle" pitchFamily="2" charset="0"/>
                          <a:ea typeface="+mn-ea"/>
                          <a:cs typeface="Arial" panose="020B0604020202020204" pitchFamily="34" charset="0"/>
                        </a:rPr>
                        <a:t>Follow the same guidelines as for field-directed treatments including sun protection.</a:t>
                      </a:r>
                    </a:p>
                    <a:p>
                      <a:pPr marL="285750" indent="-285750">
                        <a:buFont typeface="Arial" panose="020B0604020202020204" pitchFamily="34" charset="0"/>
                        <a:buChar char="•"/>
                      </a:pPr>
                      <a:r>
                        <a:rPr lang="en-AU" sz="900" b="0" kern="100" dirty="0">
                          <a:solidFill>
                            <a:schemeClr val="tx1"/>
                          </a:solidFill>
                          <a:effectLst/>
                          <a:latin typeface="LOREAL Essentielle" pitchFamily="2" charset="0"/>
                          <a:ea typeface="+mn-ea"/>
                          <a:cs typeface="Arial" panose="020B0604020202020204" pitchFamily="34" charset="0"/>
                        </a:rPr>
                        <a:t>Cryotherapy can result in skin blistering and so sunscreen and other topical products should be avoided in those areas until the skin is repaired.</a:t>
                      </a:r>
                      <a:endParaRPr lang="en-AU" sz="900" b="0" kern="100" dirty="0">
                        <a:solidFill>
                          <a:schemeClr val="tx1"/>
                        </a:solidFill>
                        <a:effectLst/>
                        <a:latin typeface="LOREAL Essentielle" pitchFamily="2" charset="0"/>
                        <a:cs typeface="Arial" panose="020B0604020202020204" pitchFamily="34" charset="0"/>
                      </a:endParaRPr>
                    </a:p>
                  </a:txBody>
                  <a:tcPr>
                    <a:lnT w="12700" cap="flat" cmpd="sng" algn="ctr">
                      <a:solidFill>
                        <a:schemeClr val="tx1"/>
                      </a:solidFill>
                      <a:prstDash val="solid"/>
                      <a:round/>
                      <a:headEnd type="none" w="med" len="med"/>
                      <a:tailEnd type="none" w="med" len="med"/>
                    </a:lnT>
                  </a:tcPr>
                </a:tc>
                <a:tc>
                  <a:txBody>
                    <a:bodyPr/>
                    <a:lstStyle/>
                    <a:p>
                      <a:r>
                        <a:rPr lang="en-AU" sz="1200" b="1" u="sng" kern="100" dirty="0">
                          <a:solidFill>
                            <a:schemeClr val="tx1"/>
                          </a:solidFill>
                          <a:effectLst/>
                          <a:latin typeface="LOREAL Essentielle" pitchFamily="2" charset="0"/>
                          <a:ea typeface="+mn-ea"/>
                          <a:cs typeface="Arial" panose="020B0604020202020204" pitchFamily="34" charset="0"/>
                        </a:rPr>
                        <a:t>Prevention of Relapse</a:t>
                      </a:r>
                    </a:p>
                    <a:p>
                      <a:endParaRPr lang="en-AU" sz="900" b="1" u="sng" kern="100" dirty="0">
                        <a:solidFill>
                          <a:schemeClr val="tx1"/>
                        </a:solidFill>
                        <a:effectLst/>
                        <a:latin typeface="LOREAL Essentielle" pitchFamily="2" charset="0"/>
                        <a:ea typeface="+mn-ea"/>
                        <a:cs typeface="Arial" panose="020B0604020202020204" pitchFamily="34" charset="0"/>
                      </a:endParaRPr>
                    </a:p>
                    <a:p>
                      <a:pPr marL="171450" lvl="0" indent="-171450">
                        <a:buFont typeface="Arial" panose="020B0604020202020204" pitchFamily="34" charset="0"/>
                        <a:buChar char="•"/>
                      </a:pPr>
                      <a:r>
                        <a:rPr lang="en-AU" sz="900" b="0" kern="100" dirty="0">
                          <a:solidFill>
                            <a:schemeClr val="tx1"/>
                          </a:solidFill>
                          <a:effectLst/>
                          <a:latin typeface="LOREAL Essentielle" pitchFamily="2" charset="0"/>
                          <a:ea typeface="+mn-ea"/>
                          <a:cs typeface="Arial" panose="020B0604020202020204" pitchFamily="34" charset="0"/>
                        </a:rPr>
                        <a:t>Follow the same guidance as for field-directed treatments including sun protection.</a:t>
                      </a:r>
                    </a:p>
                    <a:p>
                      <a:pPr marL="171450" indent="-171450">
                        <a:buFont typeface="Arial" panose="020B0604020202020204" pitchFamily="34" charset="0"/>
                        <a:buChar char="•"/>
                      </a:pPr>
                      <a:r>
                        <a:rPr lang="en-AU" sz="900" b="0" kern="100" dirty="0">
                          <a:solidFill>
                            <a:schemeClr val="tx1"/>
                          </a:solidFill>
                          <a:effectLst/>
                          <a:latin typeface="LOREAL Essentielle" pitchFamily="2" charset="0"/>
                          <a:ea typeface="+mn-ea"/>
                          <a:cs typeface="Arial" panose="020B0604020202020204" pitchFamily="34" charset="0"/>
                        </a:rPr>
                        <a:t>Field treatment should be considered if relapse occurs. </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86313332"/>
                  </a:ext>
                </a:extLst>
              </a:tr>
            </a:tbl>
          </a:graphicData>
        </a:graphic>
      </p:graphicFrame>
      <p:sp>
        <p:nvSpPr>
          <p:cNvPr id="2" name="TextBox 1">
            <a:extLst>
              <a:ext uri="{FF2B5EF4-FFF2-40B4-BE49-F238E27FC236}">
                <a16:creationId xmlns:a16="http://schemas.microsoft.com/office/drawing/2014/main" id="{3CC27950-2A0D-07ED-4AE5-60354A1D054A}"/>
              </a:ext>
            </a:extLst>
          </p:cNvPr>
          <p:cNvSpPr txBox="1"/>
          <p:nvPr/>
        </p:nvSpPr>
        <p:spPr>
          <a:xfrm>
            <a:off x="4423887" y="160298"/>
            <a:ext cx="3858017" cy="523220"/>
          </a:xfrm>
          <a:prstGeom prst="rect">
            <a:avLst/>
          </a:prstGeom>
          <a:noFill/>
        </p:spPr>
        <p:txBody>
          <a:bodyPr wrap="square" rtlCol="0">
            <a:spAutoFit/>
          </a:bodyPr>
          <a:lstStyle/>
          <a:p>
            <a:r>
              <a:rPr lang="en-US" sz="2800" dirty="0">
                <a:solidFill>
                  <a:srgbClr val="FF0000"/>
                </a:solidFill>
                <a:highlight>
                  <a:srgbClr val="FFFF00"/>
                </a:highlight>
              </a:rPr>
              <a:t>AWAITING PUBLICATION</a:t>
            </a:r>
          </a:p>
        </p:txBody>
      </p:sp>
    </p:spTree>
    <p:extLst>
      <p:ext uri="{BB962C8B-B14F-4D97-AF65-F5344CB8AC3E}">
        <p14:creationId xmlns:p14="http://schemas.microsoft.com/office/powerpoint/2010/main" val="2970848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advertisement for sunscreen&#10;&#10;Description automatically generated">
            <a:extLst>
              <a:ext uri="{FF2B5EF4-FFF2-40B4-BE49-F238E27FC236}">
                <a16:creationId xmlns:a16="http://schemas.microsoft.com/office/drawing/2014/main" id="{5F19B662-4458-89B3-DB17-4281C57C8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5197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3D8250D2-F74C-E535-E227-4DC7526E173C}"/>
              </a:ext>
            </a:extLst>
          </p:cNvPr>
          <p:cNvSpPr txBox="1">
            <a:spLocks/>
          </p:cNvSpPr>
          <p:nvPr/>
        </p:nvSpPr>
        <p:spPr>
          <a:xfrm>
            <a:off x="4667290" y="289407"/>
            <a:ext cx="7058589" cy="636091"/>
          </a:xfrm>
          <a:prstGeom prst="rect">
            <a:avLst/>
          </a:prstGeom>
        </p:spPr>
        <p:txBody>
          <a:bodyPr vert="horz" lIns="27000" tIns="0" rIns="27000" bIns="0" rtlCol="0" anchor="b" anchorCtr="0">
            <a:noAutofit/>
          </a:bodyPr>
          <a:lstStyle>
            <a:lvl1pPr marL="0" indent="0" algn="r" defTabSz="914400" rtl="0" eaLnBrk="1" latinLnBrk="0" hangingPunct="1">
              <a:lnSpc>
                <a:spcPts val="3000"/>
              </a:lnSpc>
              <a:spcBef>
                <a:spcPts val="0"/>
              </a:spcBef>
              <a:buNone/>
              <a:defRPr sz="3200" b="0" i="1" kern="1200" cap="all" baseline="0">
                <a:solidFill>
                  <a:srgbClr val="F30073"/>
                </a:solidFill>
                <a:latin typeface="Times New Roman" pitchFamily="18" charset="0"/>
                <a:ea typeface="+mj-ea"/>
                <a:cs typeface="Times New Roman" pitchFamily="18" charset="0"/>
              </a:defRPr>
            </a:lvl1pPr>
          </a:lstStyle>
          <a:p>
            <a:pPr marL="0" marR="0" lvl="0" indent="0" algn="r" defTabSz="914400" rtl="0" eaLnBrk="1" fontAlgn="auto" latinLnBrk="0" hangingPunct="1">
              <a:lnSpc>
                <a:spcPts val="3000"/>
              </a:lnSpc>
              <a:spcBef>
                <a:spcPts val="0"/>
              </a:spcBef>
              <a:spcAft>
                <a:spcPts val="0"/>
              </a:spcAft>
              <a:buClrTx/>
              <a:buSzTx/>
              <a:buFontTx/>
              <a:buNone/>
              <a:tabLst/>
              <a:defRPr/>
            </a:pPr>
            <a:endParaRPr kumimoji="0" lang="fr-FR" sz="2400" b="0" i="0" u="none" strike="noStrike" kern="1200" cap="all" spc="0" normalizeH="0" baseline="0" noProof="0" dirty="0">
              <a:ln>
                <a:noFill/>
              </a:ln>
              <a:solidFill>
                <a:srgbClr val="F96D1C"/>
              </a:solidFill>
              <a:effectLst/>
              <a:uLnTx/>
              <a:uFillTx/>
              <a:latin typeface="Locator Light" panose="02000500040000020004" pitchFamily="50" charset="0"/>
              <a:ea typeface="+mj-ea"/>
              <a:cs typeface="Times New Roman" pitchFamily="18" charset="0"/>
            </a:endParaRPr>
          </a:p>
        </p:txBody>
      </p:sp>
      <p:sp>
        <p:nvSpPr>
          <p:cNvPr id="6" name="Rectangle 5">
            <a:extLst>
              <a:ext uri="{FF2B5EF4-FFF2-40B4-BE49-F238E27FC236}">
                <a16:creationId xmlns:a16="http://schemas.microsoft.com/office/drawing/2014/main" id="{618F5EDB-5E52-AF1E-A2F3-D1C5044183BE}"/>
              </a:ext>
            </a:extLst>
          </p:cNvPr>
          <p:cNvSpPr/>
          <p:nvPr/>
        </p:nvSpPr>
        <p:spPr>
          <a:xfrm>
            <a:off x="-9426" y="0"/>
            <a:ext cx="509047" cy="6858000"/>
          </a:xfrm>
          <a:prstGeom prst="rect">
            <a:avLst/>
          </a:prstGeom>
          <a:solidFill>
            <a:srgbClr val="F96D1C">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1"/>
          </a:p>
        </p:txBody>
      </p:sp>
      <p:sp>
        <p:nvSpPr>
          <p:cNvPr id="7" name="Rectangle 6">
            <a:extLst>
              <a:ext uri="{FF2B5EF4-FFF2-40B4-BE49-F238E27FC236}">
                <a16:creationId xmlns:a16="http://schemas.microsoft.com/office/drawing/2014/main" id="{C345D665-4941-6951-2304-7303717FFBA8}"/>
              </a:ext>
            </a:extLst>
          </p:cNvPr>
          <p:cNvSpPr/>
          <p:nvPr/>
        </p:nvSpPr>
        <p:spPr>
          <a:xfrm>
            <a:off x="1778" y="1779"/>
            <a:ext cx="3704573" cy="639244"/>
          </a:xfrm>
          <a:prstGeom prst="rect">
            <a:avLst/>
          </a:prstGeom>
          <a:solidFill>
            <a:srgbClr val="F96D1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latin typeface="Locator Bold"/>
              </a:rPr>
              <a:t>Overview of AK</a:t>
            </a:r>
          </a:p>
        </p:txBody>
      </p:sp>
      <p:pic>
        <p:nvPicPr>
          <p:cNvPr id="8" name="Image 3">
            <a:extLst>
              <a:ext uri="{FF2B5EF4-FFF2-40B4-BE49-F238E27FC236}">
                <a16:creationId xmlns:a16="http://schemas.microsoft.com/office/drawing/2014/main" id="{D75D87C6-B48A-08B9-1EE7-8A421B0CE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47" y="5645340"/>
            <a:ext cx="4163785" cy="1069796"/>
          </a:xfrm>
          <a:prstGeom prst="rect">
            <a:avLst/>
          </a:prstGeom>
        </p:spPr>
      </p:pic>
      <p:pic>
        <p:nvPicPr>
          <p:cNvPr id="4" name="Picture 3">
            <a:extLst>
              <a:ext uri="{FF2B5EF4-FFF2-40B4-BE49-F238E27FC236}">
                <a16:creationId xmlns:a16="http://schemas.microsoft.com/office/drawing/2014/main" id="{87638923-02F1-8C8E-30C4-99D207061AC7}"/>
              </a:ext>
            </a:extLst>
          </p:cNvPr>
          <p:cNvPicPr>
            <a:picLocks noChangeAspect="1"/>
          </p:cNvPicPr>
          <p:nvPr/>
        </p:nvPicPr>
        <p:blipFill>
          <a:blip r:embed="rId4"/>
          <a:stretch>
            <a:fillRect/>
          </a:stretch>
        </p:blipFill>
        <p:spPr>
          <a:xfrm>
            <a:off x="2082396" y="782634"/>
            <a:ext cx="5082492" cy="5627892"/>
          </a:xfrm>
          <a:prstGeom prst="rect">
            <a:avLst/>
          </a:prstGeom>
        </p:spPr>
      </p:pic>
      <p:sp>
        <p:nvSpPr>
          <p:cNvPr id="9" name="TextBox 8">
            <a:extLst>
              <a:ext uri="{FF2B5EF4-FFF2-40B4-BE49-F238E27FC236}">
                <a16:creationId xmlns:a16="http://schemas.microsoft.com/office/drawing/2014/main" id="{36FB235A-0E97-6A02-DFB9-D5D77C8DD7E8}"/>
              </a:ext>
            </a:extLst>
          </p:cNvPr>
          <p:cNvSpPr txBox="1"/>
          <p:nvPr/>
        </p:nvSpPr>
        <p:spPr>
          <a:xfrm>
            <a:off x="7920447" y="3105834"/>
            <a:ext cx="2379945" cy="646331"/>
          </a:xfrm>
          <a:prstGeom prst="rect">
            <a:avLst/>
          </a:prstGeom>
          <a:noFill/>
        </p:spPr>
        <p:txBody>
          <a:bodyPr wrap="square" rtlCol="0">
            <a:spAutoFit/>
          </a:bodyPr>
          <a:lstStyle/>
          <a:p>
            <a:r>
              <a:rPr lang="en-US" dirty="0">
                <a:solidFill>
                  <a:srgbClr val="FF0000"/>
                </a:solidFill>
                <a:highlight>
                  <a:srgbClr val="FFFF00"/>
                </a:highlight>
              </a:rPr>
              <a:t>Nambour Trial</a:t>
            </a:r>
          </a:p>
          <a:p>
            <a:r>
              <a:rPr lang="en-US" dirty="0">
                <a:solidFill>
                  <a:srgbClr val="FF0000"/>
                </a:solidFill>
                <a:highlight>
                  <a:srgbClr val="FFFF00"/>
                </a:highlight>
              </a:rPr>
              <a:t>SPF 16 used !!!!!</a:t>
            </a:r>
          </a:p>
        </p:txBody>
      </p:sp>
    </p:spTree>
    <p:extLst>
      <p:ext uri="{BB962C8B-B14F-4D97-AF65-F5344CB8AC3E}">
        <p14:creationId xmlns:p14="http://schemas.microsoft.com/office/powerpoint/2010/main" val="32565015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Niestandardowy 27">
      <a:dk1>
        <a:sysClr val="windowText" lastClr="000000"/>
      </a:dk1>
      <a:lt1>
        <a:sysClr val="window" lastClr="FFFFFF"/>
      </a:lt1>
      <a:dk2>
        <a:srgbClr val="44546A"/>
      </a:dk2>
      <a:lt2>
        <a:srgbClr val="E7E6E6"/>
      </a:lt2>
      <a:accent1>
        <a:srgbClr val="ED750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iestandardowy 10">
      <a:majorFont>
        <a:latin typeface="Locator Bold"/>
        <a:ea typeface=""/>
        <a:cs typeface=""/>
      </a:majorFont>
      <a:minorFont>
        <a:latin typeface="Locator Regular"/>
        <a:ea typeface=""/>
        <a:cs typeface=""/>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9857dff-4b32-447b-80e3-2e897a24d3bc">
      <UserInfo>
        <DisplayName>IMRAN Samira</DisplayName>
        <AccountId>27</AccountId>
        <AccountType/>
      </UserInfo>
    </SharedWithUsers>
    <lcf76f155ced4ddcb4097134ff3c332f xmlns="70a5f15d-b335-4d83-9dc0-f0c02481af06">
      <Terms xmlns="http://schemas.microsoft.com/office/infopath/2007/PartnerControls"/>
    </lcf76f155ced4ddcb4097134ff3c332f>
    <TaxCatchAll xmlns="39857dff-4b32-447b-80e3-2e897a24d3bc" xsi:nil="true"/>
    <Eventtype xmlns="70a5f15d-b335-4d83-9dc0-f0c02481af0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57A49E16DCAFF4CB695A6C5A45EE957" ma:contentTypeVersion="19" ma:contentTypeDescription="Crée un document." ma:contentTypeScope="" ma:versionID="40beb857b5a0cb86f537cbc9f727bf32">
  <xsd:schema xmlns:xsd="http://www.w3.org/2001/XMLSchema" xmlns:xs="http://www.w3.org/2001/XMLSchema" xmlns:p="http://schemas.microsoft.com/office/2006/metadata/properties" xmlns:ns2="70a5f15d-b335-4d83-9dc0-f0c02481af06" xmlns:ns3="39857dff-4b32-447b-80e3-2e897a24d3bc" targetNamespace="http://schemas.microsoft.com/office/2006/metadata/properties" ma:root="true" ma:fieldsID="b91eb5dfb56819454e369dfdccd8db36" ns2:_="" ns3:_="">
    <xsd:import namespace="70a5f15d-b335-4d83-9dc0-f0c02481af06"/>
    <xsd:import namespace="39857dff-4b32-447b-80e3-2e897a24d3b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Location" minOccurs="0"/>
                <xsd:element ref="ns2:Eventtyp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a5f15d-b335-4d83-9dc0-f0c02481af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95695907-6fe8-4d6a-bae9-9d62cd25b8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Eventtype" ma:index="25" nillable="true" ma:displayName="Event type " ma:format="Dropdown" ma:internalName="Eventtype">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857dff-4b32-447b-80e3-2e897a24d3bc"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b8ca4561-77aa-45ea-b445-f4cb11269e21}" ma:internalName="TaxCatchAll" ma:showField="CatchAllData" ma:web="39857dff-4b32-447b-80e3-2e897a24d3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D3B638-4273-4B4C-A6D6-222125D60815}">
  <ds:schemaRefs>
    <ds:schemaRef ds:uri="http://schemas.microsoft.com/sharepoint/v3/contenttype/forms"/>
  </ds:schemaRefs>
</ds:datastoreItem>
</file>

<file path=customXml/itemProps2.xml><?xml version="1.0" encoding="utf-8"?>
<ds:datastoreItem xmlns:ds="http://schemas.openxmlformats.org/officeDocument/2006/customXml" ds:itemID="{FF27B507-A3CE-4704-88FA-CBB019FBE32F}">
  <ds:schemaRefs>
    <ds:schemaRef ds:uri="0f3ba147-e299-42cf-aa65-4c81db86f665"/>
    <ds:schemaRef ds:uri="9c3cafea-3701-49ea-98e1-fcd032a43cc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9857dff-4b32-447b-80e3-2e897a24d3bc"/>
    <ds:schemaRef ds:uri="70a5f15d-b335-4d83-9dc0-f0c02481af06"/>
  </ds:schemaRefs>
</ds:datastoreItem>
</file>

<file path=customXml/itemProps3.xml><?xml version="1.0" encoding="utf-8"?>
<ds:datastoreItem xmlns:ds="http://schemas.openxmlformats.org/officeDocument/2006/customXml" ds:itemID="{A2756B3B-B22D-4640-B6E7-CFCAA61D3F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a5f15d-b335-4d83-9dc0-f0c02481af06"/>
    <ds:schemaRef ds:uri="39857dff-4b32-447b-80e3-2e897a24d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2182</TotalTime>
  <Words>4527</Words>
  <Application>Microsoft Office PowerPoint</Application>
  <PresentationFormat>Widescreen</PresentationFormat>
  <Paragraphs>504</Paragraphs>
  <Slides>45</Slides>
  <Notes>44</Notes>
  <HiddenSlides>0</HiddenSlides>
  <MMClips>0</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2_Office Theme</vt:lpstr>
      <vt:lpstr>Motyw pakietu Office</vt:lpstr>
      <vt:lpstr>Office Theme</vt:lpstr>
      <vt:lpstr>Optimising Care: Pre and Post Treatment Strategies for Actinic Keratosis in your Skin Cancer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of Actinic Keratosis (AK)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McBRIDE Jemma</dc:creator>
  <cp:lastModifiedBy>John O'Bryen</cp:lastModifiedBy>
  <cp:revision>38</cp:revision>
  <dcterms:created xsi:type="dcterms:W3CDTF">2023-10-02T00:48:56Z</dcterms:created>
  <dcterms:modified xsi:type="dcterms:W3CDTF">2024-08-29T02:52:33Z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3b7177-c66c-4b22-a350-7ee86f9a1e74_Enabled">
    <vt:lpwstr>true</vt:lpwstr>
  </property>
  <property fmtid="{D5CDD505-2E9C-101B-9397-08002B2CF9AE}" pid="3" name="MSIP_Label_f43b7177-c66c-4b22-a350-7ee86f9a1e74_SetDate">
    <vt:lpwstr>2023-10-02T00:59:53Z</vt:lpwstr>
  </property>
  <property fmtid="{D5CDD505-2E9C-101B-9397-08002B2CF9AE}" pid="4" name="MSIP_Label_f43b7177-c66c-4b22-a350-7ee86f9a1e74_Method">
    <vt:lpwstr>Standard</vt:lpwstr>
  </property>
  <property fmtid="{D5CDD505-2E9C-101B-9397-08002B2CF9AE}" pid="5" name="MSIP_Label_f43b7177-c66c-4b22-a350-7ee86f9a1e74_Name">
    <vt:lpwstr>C1_Internal use</vt:lpwstr>
  </property>
  <property fmtid="{D5CDD505-2E9C-101B-9397-08002B2CF9AE}" pid="6" name="MSIP_Label_f43b7177-c66c-4b22-a350-7ee86f9a1e74_SiteId">
    <vt:lpwstr>e4e1abd9-eac7-4a71-ab52-da5c998aa7ba</vt:lpwstr>
  </property>
  <property fmtid="{D5CDD505-2E9C-101B-9397-08002B2CF9AE}" pid="7" name="MSIP_Label_f43b7177-c66c-4b22-a350-7ee86f9a1e74_ActionId">
    <vt:lpwstr>1089e9f2-f949-4088-bfcf-4eef50985336</vt:lpwstr>
  </property>
  <property fmtid="{D5CDD505-2E9C-101B-9397-08002B2CF9AE}" pid="8" name="MSIP_Label_f43b7177-c66c-4b22-a350-7ee86f9a1e74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C1 - Internal use</vt:lpwstr>
  </property>
  <property fmtid="{D5CDD505-2E9C-101B-9397-08002B2CF9AE}" pid="11" name="ContentTypeId">
    <vt:lpwstr>0x010100D57A49E16DCAFF4CB695A6C5A45EE957</vt:lpwstr>
  </property>
  <property fmtid="{D5CDD505-2E9C-101B-9397-08002B2CF9AE}" pid="12" name="MediaServiceImageTags">
    <vt:lpwstr/>
  </property>
</Properties>
</file>